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475" r:id="rId3"/>
    <p:sldId id="442" r:id="rId4"/>
    <p:sldId id="472" r:id="rId5"/>
    <p:sldId id="456" r:id="rId6"/>
    <p:sldId id="463" r:id="rId7"/>
    <p:sldId id="398" r:id="rId8"/>
    <p:sldId id="464" r:id="rId9"/>
    <p:sldId id="423" r:id="rId10"/>
    <p:sldId id="277" r:id="rId11"/>
    <p:sldId id="438" r:id="rId12"/>
    <p:sldId id="467" r:id="rId13"/>
    <p:sldId id="373" r:id="rId14"/>
    <p:sldId id="457" r:id="rId15"/>
    <p:sldId id="278" r:id="rId16"/>
    <p:sldId id="279" r:id="rId17"/>
    <p:sldId id="446" r:id="rId18"/>
    <p:sldId id="447" r:id="rId19"/>
    <p:sldId id="473" r:id="rId20"/>
    <p:sldId id="416" r:id="rId21"/>
    <p:sldId id="359" r:id="rId22"/>
    <p:sldId id="479" r:id="rId23"/>
    <p:sldId id="478" r:id="rId24"/>
    <p:sldId id="418" r:id="rId25"/>
    <p:sldId id="281" r:id="rId26"/>
    <p:sldId id="291" r:id="rId27"/>
    <p:sldId id="431" r:id="rId28"/>
    <p:sldId id="394" r:id="rId29"/>
    <p:sldId id="448" r:id="rId30"/>
    <p:sldId id="436" r:id="rId31"/>
    <p:sldId id="466" r:id="rId32"/>
    <p:sldId id="459" r:id="rId33"/>
    <p:sldId id="468" r:id="rId34"/>
    <p:sldId id="282" r:id="rId35"/>
    <p:sldId id="298" r:id="rId36"/>
    <p:sldId id="270" r:id="rId37"/>
    <p:sldId id="350" r:id="rId38"/>
    <p:sldId id="427" r:id="rId39"/>
    <p:sldId id="353" r:id="rId40"/>
    <p:sldId id="419" r:id="rId41"/>
    <p:sldId id="474" r:id="rId42"/>
    <p:sldId id="392" r:id="rId43"/>
    <p:sldId id="375" r:id="rId44"/>
    <p:sldId id="429" r:id="rId45"/>
    <p:sldId id="421" r:id="rId46"/>
    <p:sldId id="284" r:id="rId47"/>
    <p:sldId id="471" r:id="rId48"/>
    <p:sldId id="271" r:id="rId49"/>
    <p:sldId id="275" r:id="rId50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E3C"/>
    <a:srgbClr val="A32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10AF6-1FD8-449F-971F-80C81DD63B8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419019D-6539-48A6-9C53-28EA9A06D939}">
      <dgm:prSet phldrT="[Texto]"/>
      <dgm:spPr>
        <a:solidFill>
          <a:srgbClr val="FF0000"/>
        </a:solidFill>
      </dgm:spPr>
      <dgm:t>
        <a:bodyPr/>
        <a:lstStyle/>
        <a:p>
          <a:r>
            <a:rPr lang="pt-BR" dirty="0"/>
            <a:t>Risco Iminente</a:t>
          </a:r>
        </a:p>
      </dgm:t>
    </dgm:pt>
    <dgm:pt modelId="{CD073F0E-F3CF-4528-A819-C75ECBCADE90}" type="parTrans" cxnId="{987F6736-57FC-46C0-90AA-C33D306DC6CA}">
      <dgm:prSet/>
      <dgm:spPr/>
      <dgm:t>
        <a:bodyPr/>
        <a:lstStyle/>
        <a:p>
          <a:endParaRPr lang="pt-BR"/>
        </a:p>
      </dgm:t>
    </dgm:pt>
    <dgm:pt modelId="{6A3C2AEF-286E-430E-9D76-AC24741A42CD}" type="sibTrans" cxnId="{987F6736-57FC-46C0-90AA-C33D306DC6CA}">
      <dgm:prSet/>
      <dgm:spPr/>
      <dgm:t>
        <a:bodyPr/>
        <a:lstStyle/>
        <a:p>
          <a:endParaRPr lang="pt-BR"/>
        </a:p>
      </dgm:t>
    </dgm:pt>
    <dgm:pt modelId="{C98EB071-50EB-4FFF-A01E-3EEB04851EF6}">
      <dgm:prSet phldrT="[Texto]" custT="1"/>
      <dgm:spPr/>
      <dgm:t>
        <a:bodyPr/>
        <a:lstStyle/>
        <a:p>
          <a:r>
            <a:rPr lang="pt-BR" sz="2000" dirty="0"/>
            <a:t>Risco maior de ser atropelado</a:t>
          </a:r>
        </a:p>
      </dgm:t>
    </dgm:pt>
    <dgm:pt modelId="{8CB6399A-0158-456E-A31C-E2E7A1EB6774}" type="parTrans" cxnId="{730FCF29-D3F4-4481-BC4B-5A4E2110A0FC}">
      <dgm:prSet/>
      <dgm:spPr/>
      <dgm:t>
        <a:bodyPr/>
        <a:lstStyle/>
        <a:p>
          <a:endParaRPr lang="pt-BR"/>
        </a:p>
      </dgm:t>
    </dgm:pt>
    <dgm:pt modelId="{D0F86416-043B-4F04-8C65-A9B6A9F473AE}" type="sibTrans" cxnId="{730FCF29-D3F4-4481-BC4B-5A4E2110A0FC}">
      <dgm:prSet/>
      <dgm:spPr/>
      <dgm:t>
        <a:bodyPr/>
        <a:lstStyle/>
        <a:p>
          <a:endParaRPr lang="pt-BR"/>
        </a:p>
      </dgm:t>
    </dgm:pt>
    <dgm:pt modelId="{218F035D-C37A-4F1C-9338-1457A16BDE94}">
      <dgm:prSet phldrT="[Texto]" custT="1"/>
      <dgm:spPr/>
      <dgm:t>
        <a:bodyPr/>
        <a:lstStyle/>
        <a:p>
          <a:r>
            <a:rPr lang="pt-BR" sz="2000" dirty="0"/>
            <a:t>Nenhuma medida de prevenção</a:t>
          </a:r>
        </a:p>
      </dgm:t>
    </dgm:pt>
    <dgm:pt modelId="{6BAAC0F6-5063-49E7-961C-1AF60D97623B}" type="parTrans" cxnId="{CD4856E5-30F5-4272-B3A1-569C98B8DC52}">
      <dgm:prSet/>
      <dgm:spPr/>
      <dgm:t>
        <a:bodyPr/>
        <a:lstStyle/>
        <a:p>
          <a:endParaRPr lang="pt-BR"/>
        </a:p>
      </dgm:t>
    </dgm:pt>
    <dgm:pt modelId="{7310146B-CFDE-4FA9-929B-DA904E4D80A1}" type="sibTrans" cxnId="{CD4856E5-30F5-4272-B3A1-569C98B8DC52}">
      <dgm:prSet/>
      <dgm:spPr/>
      <dgm:t>
        <a:bodyPr/>
        <a:lstStyle/>
        <a:p>
          <a:endParaRPr lang="pt-BR"/>
        </a:p>
      </dgm:t>
    </dgm:pt>
    <dgm:pt modelId="{026197AF-3DCD-4D36-9EA6-C4D17910C4B0}">
      <dgm:prSet phldrT="[Texto]"/>
      <dgm:spPr>
        <a:solidFill>
          <a:schemeClr val="accent2"/>
        </a:solidFill>
      </dgm:spPr>
      <dgm:t>
        <a:bodyPr/>
        <a:lstStyle/>
        <a:p>
          <a:r>
            <a:rPr lang="pt-BR" dirty="0"/>
            <a:t>Controle do Risco</a:t>
          </a:r>
        </a:p>
      </dgm:t>
    </dgm:pt>
    <dgm:pt modelId="{6716F97C-2E3D-4F9D-B9AE-5AC1F5027744}" type="parTrans" cxnId="{690EE3E6-39C1-4946-A41C-73E945675B93}">
      <dgm:prSet/>
      <dgm:spPr/>
      <dgm:t>
        <a:bodyPr/>
        <a:lstStyle/>
        <a:p>
          <a:endParaRPr lang="pt-BR"/>
        </a:p>
      </dgm:t>
    </dgm:pt>
    <dgm:pt modelId="{76DF7AD5-0C2B-4B1C-8DBD-7A0214FECE25}" type="sibTrans" cxnId="{690EE3E6-39C1-4946-A41C-73E945675B93}">
      <dgm:prSet/>
      <dgm:spPr/>
      <dgm:t>
        <a:bodyPr/>
        <a:lstStyle/>
        <a:p>
          <a:endParaRPr lang="pt-BR"/>
        </a:p>
      </dgm:t>
    </dgm:pt>
    <dgm:pt modelId="{2CE85491-95E3-4714-AB2E-962C6C347A2F}">
      <dgm:prSet phldrT="[Texto]" custT="1"/>
      <dgm:spPr/>
      <dgm:t>
        <a:bodyPr/>
        <a:lstStyle/>
        <a:p>
          <a:r>
            <a:rPr lang="pt-BR" sz="2000" dirty="0"/>
            <a:t>Risco menor de ser atropelado</a:t>
          </a:r>
        </a:p>
      </dgm:t>
    </dgm:pt>
    <dgm:pt modelId="{99A985EA-5993-40AB-8197-B9CC0709AA6B}" type="parTrans" cxnId="{E43F0406-82B1-47C2-92E5-A093AEDE1B86}">
      <dgm:prSet/>
      <dgm:spPr/>
      <dgm:t>
        <a:bodyPr/>
        <a:lstStyle/>
        <a:p>
          <a:endParaRPr lang="pt-BR"/>
        </a:p>
      </dgm:t>
    </dgm:pt>
    <dgm:pt modelId="{F9206198-6935-415C-BFD4-44983F9D5D8F}" type="sibTrans" cxnId="{E43F0406-82B1-47C2-92E5-A093AEDE1B86}">
      <dgm:prSet/>
      <dgm:spPr/>
      <dgm:t>
        <a:bodyPr/>
        <a:lstStyle/>
        <a:p>
          <a:endParaRPr lang="pt-BR"/>
        </a:p>
      </dgm:t>
    </dgm:pt>
    <dgm:pt modelId="{E571DE3A-10E8-4CAD-B76F-7DB50F1BACCD}">
      <dgm:prSet phldrT="[Texto]" custT="1"/>
      <dgm:spPr/>
      <dgm:t>
        <a:bodyPr/>
        <a:lstStyle/>
        <a:p>
          <a:r>
            <a:rPr lang="pt-BR" sz="2000" dirty="0"/>
            <a:t>Medidas de controle</a:t>
          </a:r>
        </a:p>
      </dgm:t>
    </dgm:pt>
    <dgm:pt modelId="{5120AC89-5F0E-4A8A-94F9-1E42D9FAE743}" type="parTrans" cxnId="{E52644F1-6A56-499D-836B-5933AF995831}">
      <dgm:prSet/>
      <dgm:spPr/>
      <dgm:t>
        <a:bodyPr/>
        <a:lstStyle/>
        <a:p>
          <a:endParaRPr lang="pt-BR"/>
        </a:p>
      </dgm:t>
    </dgm:pt>
    <dgm:pt modelId="{8A520158-3692-434A-AF90-C88BB4E1ADD6}" type="sibTrans" cxnId="{E52644F1-6A56-499D-836B-5933AF995831}">
      <dgm:prSet/>
      <dgm:spPr/>
      <dgm:t>
        <a:bodyPr/>
        <a:lstStyle/>
        <a:p>
          <a:endParaRPr lang="pt-BR"/>
        </a:p>
      </dgm:t>
    </dgm:pt>
    <dgm:pt modelId="{0C7E7FC1-59E1-46E9-8925-ECE3F94B17C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pt-BR" dirty="0"/>
            <a:t>Redução do Risco</a:t>
          </a:r>
        </a:p>
      </dgm:t>
    </dgm:pt>
    <dgm:pt modelId="{F090457A-A8AC-4DA9-BF7B-6EB9D4189F82}" type="parTrans" cxnId="{83A52DB5-360F-4496-A17E-0EB5A23103F9}">
      <dgm:prSet/>
      <dgm:spPr/>
      <dgm:t>
        <a:bodyPr/>
        <a:lstStyle/>
        <a:p>
          <a:endParaRPr lang="pt-BR"/>
        </a:p>
      </dgm:t>
    </dgm:pt>
    <dgm:pt modelId="{57690F88-3775-4A45-9648-C9572FE0651E}" type="sibTrans" cxnId="{83A52DB5-360F-4496-A17E-0EB5A23103F9}">
      <dgm:prSet/>
      <dgm:spPr/>
      <dgm:t>
        <a:bodyPr/>
        <a:lstStyle/>
        <a:p>
          <a:endParaRPr lang="pt-BR"/>
        </a:p>
      </dgm:t>
    </dgm:pt>
    <dgm:pt modelId="{3518E6E1-CF40-4371-A98E-89F5E1FC2B2D}">
      <dgm:prSet phldrT="[Texto]" custT="1"/>
      <dgm:spPr/>
      <dgm:t>
        <a:bodyPr/>
        <a:lstStyle/>
        <a:p>
          <a:r>
            <a:rPr lang="pt-BR" sz="2000" dirty="0"/>
            <a:t>Risco neutralizado de ser atropelado</a:t>
          </a:r>
        </a:p>
      </dgm:t>
    </dgm:pt>
    <dgm:pt modelId="{9F90529E-0350-4707-84F7-E7989ED7243E}" type="parTrans" cxnId="{356A48A9-FD6C-4140-BC8C-391DD5BCCA96}">
      <dgm:prSet/>
      <dgm:spPr/>
      <dgm:t>
        <a:bodyPr/>
        <a:lstStyle/>
        <a:p>
          <a:endParaRPr lang="pt-BR"/>
        </a:p>
      </dgm:t>
    </dgm:pt>
    <dgm:pt modelId="{BF456F04-D7A6-458B-A132-DC3E88AFBA85}" type="sibTrans" cxnId="{356A48A9-FD6C-4140-BC8C-391DD5BCCA96}">
      <dgm:prSet/>
      <dgm:spPr/>
      <dgm:t>
        <a:bodyPr/>
        <a:lstStyle/>
        <a:p>
          <a:endParaRPr lang="pt-BR"/>
        </a:p>
      </dgm:t>
    </dgm:pt>
    <dgm:pt modelId="{6FE19464-08BD-42B1-9E44-7EE278369B1C}">
      <dgm:prSet phldrT="[Texto]" custT="1"/>
      <dgm:spPr/>
      <dgm:t>
        <a:bodyPr/>
        <a:lstStyle/>
        <a:p>
          <a:r>
            <a:rPr lang="pt-BR" sz="2000" dirty="0"/>
            <a:t>Construção da passarela</a:t>
          </a:r>
        </a:p>
      </dgm:t>
    </dgm:pt>
    <dgm:pt modelId="{B2AA6FA6-8098-471D-A51E-266CEFE6DBB2}" type="parTrans" cxnId="{6A5A60C0-EF0D-4615-9E6B-2F7814E35EB1}">
      <dgm:prSet/>
      <dgm:spPr/>
      <dgm:t>
        <a:bodyPr/>
        <a:lstStyle/>
        <a:p>
          <a:endParaRPr lang="pt-BR"/>
        </a:p>
      </dgm:t>
    </dgm:pt>
    <dgm:pt modelId="{AFE6FDC7-6BFC-43DC-9133-443C0D942ACF}" type="sibTrans" cxnId="{6A5A60C0-EF0D-4615-9E6B-2F7814E35EB1}">
      <dgm:prSet/>
      <dgm:spPr/>
      <dgm:t>
        <a:bodyPr/>
        <a:lstStyle/>
        <a:p>
          <a:endParaRPr lang="pt-BR"/>
        </a:p>
      </dgm:t>
    </dgm:pt>
    <dgm:pt modelId="{B23A7CC7-66CE-4D41-8C4F-CC49383AC8FC}" type="pres">
      <dgm:prSet presAssocID="{6F910AF6-1FD8-449F-971F-80C81DD63B80}" presName="Name0" presStyleCnt="0">
        <dgm:presLayoutVars>
          <dgm:dir/>
          <dgm:animLvl val="lvl"/>
          <dgm:resizeHandles val="exact"/>
        </dgm:presLayoutVars>
      </dgm:prSet>
      <dgm:spPr/>
    </dgm:pt>
    <dgm:pt modelId="{064E9069-D2FA-4267-AF1A-C322CD119F10}" type="pres">
      <dgm:prSet presAssocID="{B419019D-6539-48A6-9C53-28EA9A06D939}" presName="composite" presStyleCnt="0"/>
      <dgm:spPr/>
    </dgm:pt>
    <dgm:pt modelId="{CA47ABE5-76EA-42AE-A99B-8A2EBAC6C56B}" type="pres">
      <dgm:prSet presAssocID="{B419019D-6539-48A6-9C53-28EA9A06D9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32234A2-6463-4C37-B44A-4B6D33949C82}" type="pres">
      <dgm:prSet presAssocID="{B419019D-6539-48A6-9C53-28EA9A06D939}" presName="desTx" presStyleLbl="alignAccFollowNode1" presStyleIdx="0" presStyleCnt="3" custLinFactNeighborY="657">
        <dgm:presLayoutVars>
          <dgm:bulletEnabled val="1"/>
        </dgm:presLayoutVars>
      </dgm:prSet>
      <dgm:spPr/>
    </dgm:pt>
    <dgm:pt modelId="{0EE7F3D0-382C-4E07-A901-422E948DE51B}" type="pres">
      <dgm:prSet presAssocID="{6A3C2AEF-286E-430E-9D76-AC24741A42CD}" presName="space" presStyleCnt="0"/>
      <dgm:spPr/>
    </dgm:pt>
    <dgm:pt modelId="{5391B6AC-F96E-440C-A2D2-E9BEA62BD758}" type="pres">
      <dgm:prSet presAssocID="{026197AF-3DCD-4D36-9EA6-C4D17910C4B0}" presName="composite" presStyleCnt="0"/>
      <dgm:spPr/>
    </dgm:pt>
    <dgm:pt modelId="{388FA878-1392-46B8-BDB8-3E9CB6F9312B}" type="pres">
      <dgm:prSet presAssocID="{026197AF-3DCD-4D36-9EA6-C4D17910C4B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EC2AF3B-9527-4B1E-ABED-07F32DB4B108}" type="pres">
      <dgm:prSet presAssocID="{026197AF-3DCD-4D36-9EA6-C4D17910C4B0}" presName="desTx" presStyleLbl="alignAccFollowNode1" presStyleIdx="1" presStyleCnt="3" custLinFactNeighborY="525">
        <dgm:presLayoutVars>
          <dgm:bulletEnabled val="1"/>
        </dgm:presLayoutVars>
      </dgm:prSet>
      <dgm:spPr/>
    </dgm:pt>
    <dgm:pt modelId="{3AA521A4-26E7-4874-88EF-E2788EF344EA}" type="pres">
      <dgm:prSet presAssocID="{76DF7AD5-0C2B-4B1C-8DBD-7A0214FECE25}" presName="space" presStyleCnt="0"/>
      <dgm:spPr/>
    </dgm:pt>
    <dgm:pt modelId="{B01FF980-D9FE-4CC9-93C6-F944AFF1B83C}" type="pres">
      <dgm:prSet presAssocID="{0C7E7FC1-59E1-46E9-8925-ECE3F94B17CD}" presName="composite" presStyleCnt="0"/>
      <dgm:spPr/>
    </dgm:pt>
    <dgm:pt modelId="{7C188B5F-AD3F-4F42-A41B-3F200ACB852E}" type="pres">
      <dgm:prSet presAssocID="{0C7E7FC1-59E1-46E9-8925-ECE3F94B17C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1378E60-739E-4B7B-BED7-DA2C7278DACA}" type="pres">
      <dgm:prSet presAssocID="{0C7E7FC1-59E1-46E9-8925-ECE3F94B17CD}" presName="desTx" presStyleLbl="alignAccFollowNode1" presStyleIdx="2" presStyleCnt="3" custLinFactNeighborY="657">
        <dgm:presLayoutVars>
          <dgm:bulletEnabled val="1"/>
        </dgm:presLayoutVars>
      </dgm:prSet>
      <dgm:spPr/>
    </dgm:pt>
  </dgm:ptLst>
  <dgm:cxnLst>
    <dgm:cxn modelId="{12C2F303-544A-4CC3-AAF6-FBE72A909BD0}" type="presOf" srcId="{E571DE3A-10E8-4CAD-B76F-7DB50F1BACCD}" destId="{8EC2AF3B-9527-4B1E-ABED-07F32DB4B108}" srcOrd="0" destOrd="1" presId="urn:microsoft.com/office/officeart/2005/8/layout/hList1"/>
    <dgm:cxn modelId="{E43F0406-82B1-47C2-92E5-A093AEDE1B86}" srcId="{026197AF-3DCD-4D36-9EA6-C4D17910C4B0}" destId="{2CE85491-95E3-4714-AB2E-962C6C347A2F}" srcOrd="0" destOrd="0" parTransId="{99A985EA-5993-40AB-8197-B9CC0709AA6B}" sibTransId="{F9206198-6935-415C-BFD4-44983F9D5D8F}"/>
    <dgm:cxn modelId="{3B596A26-C4C5-4116-85BE-DB63AF288B31}" type="presOf" srcId="{6FE19464-08BD-42B1-9E44-7EE278369B1C}" destId="{F1378E60-739E-4B7B-BED7-DA2C7278DACA}" srcOrd="0" destOrd="1" presId="urn:microsoft.com/office/officeart/2005/8/layout/hList1"/>
    <dgm:cxn modelId="{730FCF29-D3F4-4481-BC4B-5A4E2110A0FC}" srcId="{B419019D-6539-48A6-9C53-28EA9A06D939}" destId="{C98EB071-50EB-4FFF-A01E-3EEB04851EF6}" srcOrd="0" destOrd="0" parTransId="{8CB6399A-0158-456E-A31C-E2E7A1EB6774}" sibTransId="{D0F86416-043B-4F04-8C65-A9B6A9F473AE}"/>
    <dgm:cxn modelId="{987F6736-57FC-46C0-90AA-C33D306DC6CA}" srcId="{6F910AF6-1FD8-449F-971F-80C81DD63B80}" destId="{B419019D-6539-48A6-9C53-28EA9A06D939}" srcOrd="0" destOrd="0" parTransId="{CD073F0E-F3CF-4528-A819-C75ECBCADE90}" sibTransId="{6A3C2AEF-286E-430E-9D76-AC24741A42CD}"/>
    <dgm:cxn modelId="{A783BC60-967C-4708-BEFA-C0C89F6700A8}" type="presOf" srcId="{026197AF-3DCD-4D36-9EA6-C4D17910C4B0}" destId="{388FA878-1392-46B8-BDB8-3E9CB6F9312B}" srcOrd="0" destOrd="0" presId="urn:microsoft.com/office/officeart/2005/8/layout/hList1"/>
    <dgm:cxn modelId="{C5023B6C-03F8-4578-96F6-B8ED408FCDB0}" type="presOf" srcId="{B419019D-6539-48A6-9C53-28EA9A06D939}" destId="{CA47ABE5-76EA-42AE-A99B-8A2EBAC6C56B}" srcOrd="0" destOrd="0" presId="urn:microsoft.com/office/officeart/2005/8/layout/hList1"/>
    <dgm:cxn modelId="{840C9D6E-C5FF-45E7-A078-2FA7F7E5C7B8}" type="presOf" srcId="{2CE85491-95E3-4714-AB2E-962C6C347A2F}" destId="{8EC2AF3B-9527-4B1E-ABED-07F32DB4B108}" srcOrd="0" destOrd="0" presId="urn:microsoft.com/office/officeart/2005/8/layout/hList1"/>
    <dgm:cxn modelId="{E640627C-F73E-4F64-9651-7E643497C8FC}" type="presOf" srcId="{C98EB071-50EB-4FFF-A01E-3EEB04851EF6}" destId="{832234A2-6463-4C37-B44A-4B6D33949C82}" srcOrd="0" destOrd="0" presId="urn:microsoft.com/office/officeart/2005/8/layout/hList1"/>
    <dgm:cxn modelId="{EFDA46A2-E608-435B-8FD9-5A8656CEFB43}" type="presOf" srcId="{6F910AF6-1FD8-449F-971F-80C81DD63B80}" destId="{B23A7CC7-66CE-4D41-8C4F-CC49383AC8FC}" srcOrd="0" destOrd="0" presId="urn:microsoft.com/office/officeart/2005/8/layout/hList1"/>
    <dgm:cxn modelId="{356A48A9-FD6C-4140-BC8C-391DD5BCCA96}" srcId="{0C7E7FC1-59E1-46E9-8925-ECE3F94B17CD}" destId="{3518E6E1-CF40-4371-A98E-89F5E1FC2B2D}" srcOrd="0" destOrd="0" parTransId="{9F90529E-0350-4707-84F7-E7989ED7243E}" sibTransId="{BF456F04-D7A6-458B-A132-DC3E88AFBA85}"/>
    <dgm:cxn modelId="{83A52DB5-360F-4496-A17E-0EB5A23103F9}" srcId="{6F910AF6-1FD8-449F-971F-80C81DD63B80}" destId="{0C7E7FC1-59E1-46E9-8925-ECE3F94B17CD}" srcOrd="2" destOrd="0" parTransId="{F090457A-A8AC-4DA9-BF7B-6EB9D4189F82}" sibTransId="{57690F88-3775-4A45-9648-C9572FE0651E}"/>
    <dgm:cxn modelId="{6A5A60C0-EF0D-4615-9E6B-2F7814E35EB1}" srcId="{0C7E7FC1-59E1-46E9-8925-ECE3F94B17CD}" destId="{6FE19464-08BD-42B1-9E44-7EE278369B1C}" srcOrd="1" destOrd="0" parTransId="{B2AA6FA6-8098-471D-A51E-266CEFE6DBB2}" sibTransId="{AFE6FDC7-6BFC-43DC-9133-443C0D942ACF}"/>
    <dgm:cxn modelId="{546C97C3-A59B-48BB-B221-23E0C5ED1663}" type="presOf" srcId="{3518E6E1-CF40-4371-A98E-89F5E1FC2B2D}" destId="{F1378E60-739E-4B7B-BED7-DA2C7278DACA}" srcOrd="0" destOrd="0" presId="urn:microsoft.com/office/officeart/2005/8/layout/hList1"/>
    <dgm:cxn modelId="{6CEF8AD8-B6F9-4E63-A56B-FC6007DEE4AF}" type="presOf" srcId="{218F035D-C37A-4F1C-9338-1457A16BDE94}" destId="{832234A2-6463-4C37-B44A-4B6D33949C82}" srcOrd="0" destOrd="1" presId="urn:microsoft.com/office/officeart/2005/8/layout/hList1"/>
    <dgm:cxn modelId="{CD4856E5-30F5-4272-B3A1-569C98B8DC52}" srcId="{B419019D-6539-48A6-9C53-28EA9A06D939}" destId="{218F035D-C37A-4F1C-9338-1457A16BDE94}" srcOrd="1" destOrd="0" parTransId="{6BAAC0F6-5063-49E7-961C-1AF60D97623B}" sibTransId="{7310146B-CFDE-4FA9-929B-DA904E4D80A1}"/>
    <dgm:cxn modelId="{690EE3E6-39C1-4946-A41C-73E945675B93}" srcId="{6F910AF6-1FD8-449F-971F-80C81DD63B80}" destId="{026197AF-3DCD-4D36-9EA6-C4D17910C4B0}" srcOrd="1" destOrd="0" parTransId="{6716F97C-2E3D-4F9D-B9AE-5AC1F5027744}" sibTransId="{76DF7AD5-0C2B-4B1C-8DBD-7A0214FECE25}"/>
    <dgm:cxn modelId="{913EB0E7-075F-4C11-B449-F161322FF096}" type="presOf" srcId="{0C7E7FC1-59E1-46E9-8925-ECE3F94B17CD}" destId="{7C188B5F-AD3F-4F42-A41B-3F200ACB852E}" srcOrd="0" destOrd="0" presId="urn:microsoft.com/office/officeart/2005/8/layout/hList1"/>
    <dgm:cxn modelId="{E52644F1-6A56-499D-836B-5933AF995831}" srcId="{026197AF-3DCD-4D36-9EA6-C4D17910C4B0}" destId="{E571DE3A-10E8-4CAD-B76F-7DB50F1BACCD}" srcOrd="1" destOrd="0" parTransId="{5120AC89-5F0E-4A8A-94F9-1E42D9FAE743}" sibTransId="{8A520158-3692-434A-AF90-C88BB4E1ADD6}"/>
    <dgm:cxn modelId="{60FC40F2-2254-4471-9642-F42C2E227B89}" type="presParOf" srcId="{B23A7CC7-66CE-4D41-8C4F-CC49383AC8FC}" destId="{064E9069-D2FA-4267-AF1A-C322CD119F10}" srcOrd="0" destOrd="0" presId="urn:microsoft.com/office/officeart/2005/8/layout/hList1"/>
    <dgm:cxn modelId="{BA91E48D-6478-482A-B042-8D465C0519CC}" type="presParOf" srcId="{064E9069-D2FA-4267-AF1A-C322CD119F10}" destId="{CA47ABE5-76EA-42AE-A99B-8A2EBAC6C56B}" srcOrd="0" destOrd="0" presId="urn:microsoft.com/office/officeart/2005/8/layout/hList1"/>
    <dgm:cxn modelId="{92149275-53EB-4BF9-A070-828619253047}" type="presParOf" srcId="{064E9069-D2FA-4267-AF1A-C322CD119F10}" destId="{832234A2-6463-4C37-B44A-4B6D33949C82}" srcOrd="1" destOrd="0" presId="urn:microsoft.com/office/officeart/2005/8/layout/hList1"/>
    <dgm:cxn modelId="{FB1F8917-8FE0-4CA5-8883-9378CA6245FE}" type="presParOf" srcId="{B23A7CC7-66CE-4D41-8C4F-CC49383AC8FC}" destId="{0EE7F3D0-382C-4E07-A901-422E948DE51B}" srcOrd="1" destOrd="0" presId="urn:microsoft.com/office/officeart/2005/8/layout/hList1"/>
    <dgm:cxn modelId="{7B4B0754-BCB2-4F76-ABC7-49D01001DBF4}" type="presParOf" srcId="{B23A7CC7-66CE-4D41-8C4F-CC49383AC8FC}" destId="{5391B6AC-F96E-440C-A2D2-E9BEA62BD758}" srcOrd="2" destOrd="0" presId="urn:microsoft.com/office/officeart/2005/8/layout/hList1"/>
    <dgm:cxn modelId="{B81144A3-C48B-4661-AD4E-2503AFB4EDEB}" type="presParOf" srcId="{5391B6AC-F96E-440C-A2D2-E9BEA62BD758}" destId="{388FA878-1392-46B8-BDB8-3E9CB6F9312B}" srcOrd="0" destOrd="0" presId="urn:microsoft.com/office/officeart/2005/8/layout/hList1"/>
    <dgm:cxn modelId="{023F8257-25C0-4B6F-BA08-B44124782B74}" type="presParOf" srcId="{5391B6AC-F96E-440C-A2D2-E9BEA62BD758}" destId="{8EC2AF3B-9527-4B1E-ABED-07F32DB4B108}" srcOrd="1" destOrd="0" presId="urn:microsoft.com/office/officeart/2005/8/layout/hList1"/>
    <dgm:cxn modelId="{55841660-50B4-4530-BFD6-3A730A3FF98E}" type="presParOf" srcId="{B23A7CC7-66CE-4D41-8C4F-CC49383AC8FC}" destId="{3AA521A4-26E7-4874-88EF-E2788EF344EA}" srcOrd="3" destOrd="0" presId="urn:microsoft.com/office/officeart/2005/8/layout/hList1"/>
    <dgm:cxn modelId="{C11C3A50-4CF6-4A78-B568-47A75AF5AD08}" type="presParOf" srcId="{B23A7CC7-66CE-4D41-8C4F-CC49383AC8FC}" destId="{B01FF980-D9FE-4CC9-93C6-F944AFF1B83C}" srcOrd="4" destOrd="0" presId="urn:microsoft.com/office/officeart/2005/8/layout/hList1"/>
    <dgm:cxn modelId="{3D313F50-23DF-441B-8989-B2D9AFD79C80}" type="presParOf" srcId="{B01FF980-D9FE-4CC9-93C6-F944AFF1B83C}" destId="{7C188B5F-AD3F-4F42-A41B-3F200ACB852E}" srcOrd="0" destOrd="0" presId="urn:microsoft.com/office/officeart/2005/8/layout/hList1"/>
    <dgm:cxn modelId="{B7926CC8-7088-434B-A815-7C3A8071F7A4}" type="presParOf" srcId="{B01FF980-D9FE-4CC9-93C6-F944AFF1B83C}" destId="{F1378E60-739E-4B7B-BED7-DA2C7278DA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7ABE5-76EA-42AE-A99B-8A2EBAC6C56B}">
      <dsp:nvSpPr>
        <dsp:cNvPr id="0" name=""/>
        <dsp:cNvSpPr/>
      </dsp:nvSpPr>
      <dsp:spPr>
        <a:xfrm>
          <a:off x="2536" y="944227"/>
          <a:ext cx="2472630" cy="975836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Risco Iminente</a:t>
          </a:r>
        </a:p>
      </dsp:txBody>
      <dsp:txXfrm>
        <a:off x="2536" y="944227"/>
        <a:ext cx="2472630" cy="975836"/>
      </dsp:txXfrm>
    </dsp:sp>
    <dsp:sp modelId="{832234A2-6463-4C37-B44A-4B6D33949C82}">
      <dsp:nvSpPr>
        <dsp:cNvPr id="0" name=""/>
        <dsp:cNvSpPr/>
      </dsp:nvSpPr>
      <dsp:spPr>
        <a:xfrm>
          <a:off x="2536" y="1929558"/>
          <a:ext cx="2472630" cy="14452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Risco maior de ser atropelado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Nenhuma medida de prevenção</a:t>
          </a:r>
        </a:p>
      </dsp:txBody>
      <dsp:txXfrm>
        <a:off x="2536" y="1929558"/>
        <a:ext cx="2472630" cy="1445242"/>
      </dsp:txXfrm>
    </dsp:sp>
    <dsp:sp modelId="{388FA878-1392-46B8-BDB8-3E9CB6F9312B}">
      <dsp:nvSpPr>
        <dsp:cNvPr id="0" name=""/>
        <dsp:cNvSpPr/>
      </dsp:nvSpPr>
      <dsp:spPr>
        <a:xfrm>
          <a:off x="2821334" y="944227"/>
          <a:ext cx="2472630" cy="97583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Controle do Risco</a:t>
          </a:r>
        </a:p>
      </dsp:txBody>
      <dsp:txXfrm>
        <a:off x="2821334" y="944227"/>
        <a:ext cx="2472630" cy="975836"/>
      </dsp:txXfrm>
    </dsp:sp>
    <dsp:sp modelId="{8EC2AF3B-9527-4B1E-ABED-07F32DB4B108}">
      <dsp:nvSpPr>
        <dsp:cNvPr id="0" name=""/>
        <dsp:cNvSpPr/>
      </dsp:nvSpPr>
      <dsp:spPr>
        <a:xfrm>
          <a:off x="2821334" y="1927650"/>
          <a:ext cx="2472630" cy="14452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Risco menor de ser atropelado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Medidas de controle</a:t>
          </a:r>
        </a:p>
      </dsp:txBody>
      <dsp:txXfrm>
        <a:off x="2821334" y="1927650"/>
        <a:ext cx="2472630" cy="1445242"/>
      </dsp:txXfrm>
    </dsp:sp>
    <dsp:sp modelId="{7C188B5F-AD3F-4F42-A41B-3F200ACB852E}">
      <dsp:nvSpPr>
        <dsp:cNvPr id="0" name=""/>
        <dsp:cNvSpPr/>
      </dsp:nvSpPr>
      <dsp:spPr>
        <a:xfrm>
          <a:off x="5640133" y="944227"/>
          <a:ext cx="2472630" cy="975836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Redução do Risco</a:t>
          </a:r>
        </a:p>
      </dsp:txBody>
      <dsp:txXfrm>
        <a:off x="5640133" y="944227"/>
        <a:ext cx="2472630" cy="975836"/>
      </dsp:txXfrm>
    </dsp:sp>
    <dsp:sp modelId="{F1378E60-739E-4B7B-BED7-DA2C7278DACA}">
      <dsp:nvSpPr>
        <dsp:cNvPr id="0" name=""/>
        <dsp:cNvSpPr/>
      </dsp:nvSpPr>
      <dsp:spPr>
        <a:xfrm>
          <a:off x="5640133" y="1929558"/>
          <a:ext cx="2472630" cy="14452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Risco neutralizado de ser atropelado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Construção da passarela</a:t>
          </a:r>
        </a:p>
      </dsp:txBody>
      <dsp:txXfrm>
        <a:off x="5640133" y="1929558"/>
        <a:ext cx="2472630" cy="1445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At vero </a:t>
            </a:r>
            <a:r>
              <a:rPr lang="pt-BR" err="1"/>
              <a:t>eos</a:t>
            </a:r>
            <a:r>
              <a:rPr lang="pt-BR"/>
              <a:t> et </a:t>
            </a:r>
            <a:r>
              <a:rPr lang="pt-BR" err="1"/>
              <a:t>accus</a:t>
            </a:r>
            <a:r>
              <a:rPr lang="pt-BR"/>
              <a:t> </a:t>
            </a:r>
            <a:r>
              <a:rPr lang="pt-BR" err="1"/>
              <a:t>amus</a:t>
            </a:r>
            <a:r>
              <a:rPr lang="pt-BR"/>
              <a:t> et </a:t>
            </a:r>
            <a:r>
              <a:rPr lang="pt-BR" err="1"/>
              <a:t>iusto</a:t>
            </a:r>
            <a:r>
              <a:rPr lang="pt-BR"/>
              <a:t> </a:t>
            </a:r>
            <a:r>
              <a:rPr lang="pt-BR" err="1"/>
              <a:t>djanl</a:t>
            </a:r>
            <a:r>
              <a:rPr lang="pt-BR"/>
              <a:t> </a:t>
            </a:r>
            <a:r>
              <a:rPr lang="pt-BR" err="1"/>
              <a:t>kdepoe</a:t>
            </a:r>
            <a:r>
              <a:rPr lang="pt-BR"/>
              <a:t> p </a:t>
            </a:r>
            <a:r>
              <a:rPr lang="pt-BR" err="1"/>
              <a:t>kdpe</a:t>
            </a:r>
            <a:r>
              <a:rPr lang="pt-BR"/>
              <a:t> </a:t>
            </a:r>
            <a:r>
              <a:rPr lang="pt-BR" err="1"/>
              <a:t>poe</a:t>
            </a:r>
            <a:r>
              <a:rPr lang="pt-BR"/>
              <a:t> </a:t>
            </a:r>
            <a:r>
              <a:rPr lang="pt-BR" err="1"/>
              <a:t>dekpepd</a:t>
            </a:r>
            <a:r>
              <a:rPr lang="pt-BR"/>
              <a:t> </a:t>
            </a:r>
            <a:r>
              <a:rPr lang="pt-BR" err="1"/>
              <a:t>dkep</a:t>
            </a:r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Loren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Daef</a:t>
            </a:r>
            <a:endParaRPr lang="pt-BR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>
                <a:latin typeface="Montserrat" panose="00000500000000000000" pitchFamily="2" charset="0"/>
              </a:rPr>
              <a:t>Et vero et </a:t>
            </a:r>
            <a:r>
              <a:rPr lang="pt-BR" err="1">
                <a:latin typeface="Montserrat" panose="00000500000000000000" pitchFamily="2" charset="0"/>
              </a:rPr>
              <a:t>iusto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efsd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apae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Loren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Daef</a:t>
            </a:r>
            <a:endParaRPr lang="pt-BR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>
                <a:latin typeface="Montserrat" panose="00000500000000000000" pitchFamily="2" charset="0"/>
              </a:rPr>
              <a:t>Et vero et </a:t>
            </a:r>
            <a:r>
              <a:rPr lang="pt-BR" err="1">
                <a:latin typeface="Montserrat" panose="00000500000000000000" pitchFamily="2" charset="0"/>
              </a:rPr>
              <a:t>iusto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efsd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apae</a:t>
            </a:r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Loren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Daef</a:t>
            </a:r>
            <a:endParaRPr lang="pt-BR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>
                <a:latin typeface="Montserrat" panose="00000500000000000000" pitchFamily="2" charset="0"/>
              </a:rPr>
              <a:t>Et vero et </a:t>
            </a:r>
            <a:r>
              <a:rPr lang="pt-BR" err="1">
                <a:latin typeface="Montserrat" panose="00000500000000000000" pitchFamily="2" charset="0"/>
              </a:rPr>
              <a:t>iusto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efsd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apae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err="1">
                <a:latin typeface="Montserrat" panose="00000500000000000000" pitchFamily="2" charset="0"/>
              </a:rPr>
              <a:t>Mondwd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jqwod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dsoa</a:t>
            </a:r>
            <a:r>
              <a:rPr lang="pt-BR">
                <a:latin typeface="Montserrat" panose="00000500000000000000" pitchFamily="2" charset="0"/>
              </a:rPr>
              <a:t> os </a:t>
            </a:r>
            <a:r>
              <a:rPr lang="pt-BR" err="1">
                <a:latin typeface="Montserrat" panose="00000500000000000000" pitchFamily="2" charset="0"/>
              </a:rPr>
              <a:t>wdwo</a:t>
            </a:r>
            <a:r>
              <a:rPr lang="pt-BR">
                <a:latin typeface="Montserrat" panose="00000500000000000000" pitchFamily="2" charset="0"/>
              </a:rPr>
              <a:t> das </a:t>
            </a:r>
            <a:r>
              <a:rPr lang="pt-BR" err="1">
                <a:latin typeface="Montserrat" panose="00000500000000000000" pitchFamily="2" charset="0"/>
              </a:rPr>
              <a:t>oswo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szoas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osaowo</a:t>
            </a:r>
            <a:r>
              <a:rPr lang="pt-BR">
                <a:latin typeface="Montserrat" panose="00000500000000000000" pitchFamily="2" charset="0"/>
              </a:rPr>
              <a:t> soas </a:t>
            </a:r>
            <a:r>
              <a:rPr lang="pt-BR" err="1">
                <a:latin typeface="Montserrat" panose="00000500000000000000" pitchFamily="2" charset="0"/>
              </a:rPr>
              <a:t>dsaso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owq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57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jpe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07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1.png"/><Relationship Id="rId7" Type="http://schemas.openxmlformats.org/officeDocument/2006/relationships/image" Target="../media/image10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hyperlink" Target="https://sesisenaisp-my.sharepoint.com/personal/alexandre_rubio_sp_senai_br/Documents/1-%20Em%20andamento/3%20-%20Capacita&#231;&#227;o%20das%20Escolas/Capacita&#231;&#227;o%20dos%20Gestores/Anexo%20II/Sensor%20Magn&#233;tico.mp4" TargetMode="Externa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gurancadotrabalhonwn.com/placas-de-sinalizacao-de-seguranca-do-trabalho-3/" TargetMode="Externa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hyperlink" Target="https://www.tagout.com.br/" TargetMode="External"/><Relationship Id="rId9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949C685-B158-4BE8-9F09-09B2312CA61D}"/>
              </a:ext>
            </a:extLst>
          </p:cNvPr>
          <p:cNvSpPr/>
          <p:nvPr/>
        </p:nvSpPr>
        <p:spPr>
          <a:xfrm>
            <a:off x="360244" y="269796"/>
            <a:ext cx="1172000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600" b="1" u="sng" dirty="0">
                <a:latin typeface="Arial" panose="020B0604020202020204" pitchFamily="34" charset="0"/>
                <a:cs typeface="Arial" panose="020B0604020202020204" pitchFamily="34" charset="0"/>
              </a:rPr>
              <a:t>NR-12 - SEGURANÇA NO TRABALHO EM MÁQUINAS E EQUIPAMENTOS</a:t>
            </a:r>
            <a:endParaRPr lang="pt-BR" sz="2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12D7044-727A-4616-ABF3-2CD5A20DB37F}"/>
              </a:ext>
            </a:extLst>
          </p:cNvPr>
          <p:cNvSpPr/>
          <p:nvPr/>
        </p:nvSpPr>
        <p:spPr>
          <a:xfrm>
            <a:off x="963869" y="2167577"/>
            <a:ext cx="10264260" cy="14638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400" b="1" u="sng" dirty="0">
                <a:solidFill>
                  <a:srgbClr val="000000"/>
                </a:solidFill>
                <a:latin typeface="Arial"/>
                <a:cs typeface="Arial"/>
              </a:rPr>
              <a:t>Capacitação de Segurança para Colaboradores e alunos – 2023 </a:t>
            </a:r>
            <a:endParaRPr lang="pt-BR" sz="2400" b="1" u="sng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pt-BR" sz="2400" b="1" u="sng" dirty="0">
                <a:solidFill>
                  <a:srgbClr val="000000"/>
                </a:solidFill>
                <a:latin typeface="Arial" panose="020B0604020202020204" pitchFamily="34" charset="0"/>
              </a:rPr>
              <a:t>ANEXO II da NR-12 </a:t>
            </a:r>
            <a:endParaRPr lang="pt-BR" sz="2400" u="sng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A4ED15E-2AC6-42E2-9809-CAE792A7596E}"/>
              </a:ext>
            </a:extLst>
          </p:cNvPr>
          <p:cNvSpPr/>
          <p:nvPr/>
        </p:nvSpPr>
        <p:spPr>
          <a:xfrm>
            <a:off x="4205513" y="5151039"/>
            <a:ext cx="3780971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200" b="1" u="sng" dirty="0">
                <a:latin typeface="Arial"/>
                <a:cs typeface="Arial"/>
              </a:rPr>
              <a:t>CARGA HORÁRIA</a:t>
            </a:r>
            <a:r>
              <a:rPr lang="pt-BR" sz="2200" b="1" u="sng">
                <a:latin typeface="Arial"/>
                <a:cs typeface="Arial"/>
              </a:rPr>
              <a:t>: 1 </a:t>
            </a:r>
            <a:r>
              <a:rPr lang="pt-BR" sz="2200" b="1" u="sng" dirty="0">
                <a:latin typeface="Arial"/>
                <a:cs typeface="Arial"/>
              </a:rPr>
              <a:t>horas</a:t>
            </a:r>
          </a:p>
        </p:txBody>
      </p:sp>
    </p:spTree>
    <p:extLst>
      <p:ext uri="{BB962C8B-B14F-4D97-AF65-F5344CB8AC3E}">
        <p14:creationId xmlns:p14="http://schemas.microsoft.com/office/powerpoint/2010/main" val="35243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8B5A77-8385-4B54-AF45-D8BAE3925D51}"/>
              </a:ext>
            </a:extLst>
          </p:cNvPr>
          <p:cNvSpPr txBox="1"/>
          <p:nvPr/>
        </p:nvSpPr>
        <p:spPr>
          <a:xfrm>
            <a:off x="1391920" y="1947266"/>
            <a:ext cx="887984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u="sng" dirty="0">
                <a:latin typeface="Arial"/>
                <a:cs typeface="Arial"/>
              </a:rPr>
              <a:t>ITEM B - ANEXO II da NR12</a:t>
            </a:r>
          </a:p>
          <a:p>
            <a:pPr algn="ctr"/>
            <a:endParaRPr lang="en-US" sz="2200" dirty="0">
              <a:latin typeface="Arial"/>
              <a:cs typeface="Arial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/>
                <a:cs typeface="Arial"/>
              </a:rPr>
              <a:t>Funcionamento</a:t>
            </a:r>
            <a:r>
              <a:rPr lang="en-US" sz="2200" dirty="0">
                <a:latin typeface="Arial"/>
                <a:cs typeface="Arial"/>
              </a:rPr>
              <a:t> das </a:t>
            </a:r>
            <a:r>
              <a:rPr lang="en-US" sz="2200" dirty="0" err="1">
                <a:latin typeface="Arial"/>
                <a:cs typeface="Arial"/>
              </a:rPr>
              <a:t>proteções</a:t>
            </a:r>
            <a:r>
              <a:rPr lang="en-US" sz="2200" dirty="0">
                <a:latin typeface="Arial"/>
                <a:cs typeface="Arial"/>
              </a:rPr>
              <a:t>; </a:t>
            </a:r>
            <a:r>
              <a:rPr lang="en-US" sz="2200" dirty="0" err="1">
                <a:latin typeface="Arial"/>
                <a:cs typeface="Arial"/>
              </a:rPr>
              <a:t>como</a:t>
            </a:r>
            <a:r>
              <a:rPr lang="en-US" sz="2200" dirty="0">
                <a:latin typeface="Arial"/>
                <a:cs typeface="Arial"/>
              </a:rPr>
              <a:t> e por que </a:t>
            </a:r>
            <a:r>
              <a:rPr lang="en-US" sz="2200" dirty="0" err="1">
                <a:latin typeface="Arial"/>
                <a:cs typeface="Arial"/>
              </a:rPr>
              <a:t>devem</a:t>
            </a:r>
            <a:r>
              <a:rPr lang="en-US" sz="2200" dirty="0">
                <a:latin typeface="Arial"/>
                <a:cs typeface="Arial"/>
              </a:rPr>
              <a:t> ser </a:t>
            </a:r>
            <a:r>
              <a:rPr lang="en-US" sz="2200" dirty="0" err="1">
                <a:latin typeface="Arial"/>
                <a:cs typeface="Arial"/>
              </a:rPr>
              <a:t>usadas</a:t>
            </a:r>
            <a:r>
              <a:rPr lang="en-US" sz="2200" dirty="0">
                <a:latin typeface="Arial"/>
                <a:cs typeface="Arial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6167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A146E44-2B3A-4654-B528-3C5093D4120C}"/>
              </a:ext>
            </a:extLst>
          </p:cNvPr>
          <p:cNvSpPr/>
          <p:nvPr/>
        </p:nvSpPr>
        <p:spPr>
          <a:xfrm>
            <a:off x="872187" y="693217"/>
            <a:ext cx="10447625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Deve ser mantida em sua posição de maneira </a:t>
            </a:r>
            <a:r>
              <a:rPr lang="pt-BR" b="1" u="sng" dirty="0">
                <a:latin typeface="Arial" panose="020B0604020202020204" pitchFamily="34" charset="0"/>
                <a:cs typeface="Arial" panose="020B0604020202020204" pitchFamily="34" charset="0"/>
              </a:rPr>
              <a:t>permanente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ou por meio </a:t>
            </a:r>
            <a:r>
              <a:rPr lang="pt-BR" b="1" u="sng" dirty="0">
                <a:latin typeface="Arial" panose="020B0604020202020204" pitchFamily="34" charset="0"/>
                <a:cs typeface="Arial" panose="020B0604020202020204" pitchFamily="34" charset="0"/>
              </a:rPr>
              <a:t>de elementos de fixação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que só permitam sua remoção ou abertura com o </a:t>
            </a:r>
            <a:r>
              <a:rPr lang="pt-BR" b="1" u="sng" dirty="0">
                <a:latin typeface="Arial" panose="020B0604020202020204" pitchFamily="34" charset="0"/>
                <a:cs typeface="Arial" panose="020B0604020202020204" pitchFamily="34" charset="0"/>
              </a:rPr>
              <a:t>uso de ferramentas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D516057-ECFD-4961-B1A5-A98FC14A8C95}"/>
              </a:ext>
            </a:extLst>
          </p:cNvPr>
          <p:cNvGrpSpPr/>
          <p:nvPr/>
        </p:nvGrpSpPr>
        <p:grpSpPr>
          <a:xfrm>
            <a:off x="3667124" y="5118450"/>
            <a:ext cx="3682831" cy="1708445"/>
            <a:chOff x="6785987" y="2501009"/>
            <a:chExt cx="3870664" cy="1645132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85DE626F-8C6D-48DB-84D9-58E3908CB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5987" y="3069087"/>
              <a:ext cx="3870664" cy="1077054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19753D1-00B1-42F7-866C-1F44621DF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2524" y="2530046"/>
              <a:ext cx="560603" cy="539041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47053867-8739-4E48-AEAA-80E0664F5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5799" y="2501009"/>
              <a:ext cx="560603" cy="568078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A02BDEE1-AB56-40D2-AC5A-1D5E24E03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2" y="4434213"/>
            <a:ext cx="2481631" cy="236193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4A5289A-4490-4DC8-9EDA-A760C0603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514" y="1844355"/>
            <a:ext cx="2291733" cy="1718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10430D-E21E-4D86-9A23-411BC4FF0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876" y="5296645"/>
            <a:ext cx="2535604" cy="149579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BFA69FC-A9CD-4AA8-AADF-45890E655452}"/>
              </a:ext>
            </a:extLst>
          </p:cNvPr>
          <p:cNvSpPr/>
          <p:nvPr/>
        </p:nvSpPr>
        <p:spPr>
          <a:xfrm>
            <a:off x="4655789" y="173572"/>
            <a:ext cx="25042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PROTEÇÃO FIXA</a:t>
            </a:r>
            <a:endParaRPr lang="pt-BR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13A87E1-607C-454E-BAA5-0FD32AC54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789" y="1840408"/>
            <a:ext cx="2108058" cy="172274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7C70C5D-90FF-4CA2-A803-6AF7FAAC4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1389" y="1776062"/>
            <a:ext cx="2472140" cy="1784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7028EE3-B1FF-4C21-911B-3FC3CAFAF6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8549" y="2301982"/>
            <a:ext cx="533400" cy="5715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038E16F-ECF1-4130-827A-A967175F44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8008" y="2342644"/>
            <a:ext cx="533400" cy="5715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382F899-CDC5-4E0F-BDCA-AC20478A4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2379" y="4653626"/>
            <a:ext cx="542925" cy="581025"/>
          </a:xfrm>
          <a:prstGeom prst="rect">
            <a:avLst/>
          </a:prstGeom>
        </p:spPr>
      </p:pic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A275324A-7F10-419D-AB3D-E1830F4D4904}"/>
              </a:ext>
            </a:extLst>
          </p:cNvPr>
          <p:cNvSpPr/>
          <p:nvPr/>
        </p:nvSpPr>
        <p:spPr>
          <a:xfrm>
            <a:off x="4378163" y="3740671"/>
            <a:ext cx="2670386" cy="1285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Proibido o uso de: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Knob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Porca borboleta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E06BED7D-33E8-4B45-895D-CE28E83EF844}"/>
              </a:ext>
            </a:extLst>
          </p:cNvPr>
          <p:cNvCxnSpPr/>
          <p:nvPr/>
        </p:nvCxnSpPr>
        <p:spPr>
          <a:xfrm>
            <a:off x="7048549" y="4752753"/>
            <a:ext cx="1478763" cy="12917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C83BDD22-B4FF-4950-85F0-6A2AF54050D0}"/>
              </a:ext>
            </a:extLst>
          </p:cNvPr>
          <p:cNvCxnSpPr/>
          <p:nvPr/>
        </p:nvCxnSpPr>
        <p:spPr>
          <a:xfrm>
            <a:off x="5273749" y="5025992"/>
            <a:ext cx="1133437" cy="10983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7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A146E44-2B3A-4654-B528-3C5093D4120C}"/>
              </a:ext>
            </a:extLst>
          </p:cNvPr>
          <p:cNvSpPr/>
          <p:nvPr/>
        </p:nvSpPr>
        <p:spPr>
          <a:xfrm>
            <a:off x="597394" y="875849"/>
            <a:ext cx="10997212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 proteção deve ser móvel quando o acesso a uma zona de perigo for requerido uma ou mais vezes por turno de trabalho.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Pode ser aberta sem o uso de ferramentas, geralmente ligada por elementos mecânicos à estrutura da máquina ou a um elemento fixo próximo, e deve se associar a dispositivos de intertravamento.  </a:t>
            </a:r>
          </a:p>
          <a:p>
            <a:pPr algn="just"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328DA1-4FEC-4145-842E-AF2D5DFE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77" y="3755079"/>
            <a:ext cx="1336227" cy="1227147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27FCD14B-7430-45CB-9404-A5FDC09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578" y="3873298"/>
            <a:ext cx="1308987" cy="114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33F3A80-D882-47F1-892B-747444484B3F}"/>
              </a:ext>
            </a:extLst>
          </p:cNvPr>
          <p:cNvSpPr/>
          <p:nvPr/>
        </p:nvSpPr>
        <p:spPr>
          <a:xfrm>
            <a:off x="4655789" y="173572"/>
            <a:ext cx="2864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PROTEÇÃO MÓVEL</a:t>
            </a:r>
            <a:endParaRPr lang="pt-BR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DDC183-24E2-41C3-9772-67C73AE7B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636" y="3094856"/>
            <a:ext cx="2743622" cy="183143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F58D46B-F647-4A0B-A11D-BA3235851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636" y="5043717"/>
            <a:ext cx="2743622" cy="17274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640A87-7BD2-453D-ACFF-5A81C540A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437" y="3236109"/>
            <a:ext cx="2403959" cy="338037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31D82FD-3CC5-4ACF-877B-AFA8AED44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035" y="3038189"/>
            <a:ext cx="2017420" cy="36462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DA56E18-B431-4EBC-972E-7CC4AA0866BC}"/>
              </a:ext>
            </a:extLst>
          </p:cNvPr>
          <p:cNvSpPr txBox="1"/>
          <p:nvPr/>
        </p:nvSpPr>
        <p:spPr>
          <a:xfrm>
            <a:off x="759390" y="5044624"/>
            <a:ext cx="11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Deslizante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C7A014-C430-4699-8FAC-3BDC6DFA9E3F}"/>
              </a:ext>
            </a:extLst>
          </p:cNvPr>
          <p:cNvSpPr txBox="1"/>
          <p:nvPr/>
        </p:nvSpPr>
        <p:spPr>
          <a:xfrm>
            <a:off x="8213003" y="5111264"/>
            <a:ext cx="136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Basculante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38DBAB1-CB58-4BF7-BAE9-E2BD136A49DA}"/>
              </a:ext>
            </a:extLst>
          </p:cNvPr>
          <p:cNvCxnSpPr/>
          <p:nvPr/>
        </p:nvCxnSpPr>
        <p:spPr>
          <a:xfrm>
            <a:off x="5465135" y="2902688"/>
            <a:ext cx="0" cy="386849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06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E3E2D61-DF1E-4382-B121-EA5D926A629C}"/>
              </a:ext>
            </a:extLst>
          </p:cNvPr>
          <p:cNvSpPr/>
          <p:nvPr/>
        </p:nvSpPr>
        <p:spPr>
          <a:xfrm>
            <a:off x="3501533" y="111255"/>
            <a:ext cx="463616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u="sng" dirty="0">
                <a:latin typeface="Calibri" panose="020F0502020204030204" pitchFamily="34" charset="0"/>
              </a:rPr>
              <a:t>CHAVE DE SEGURANÇA ELETROMECÂNICA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E6A3D9A-1EE5-4ED9-B30D-A5DD0808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31" y="945339"/>
            <a:ext cx="2221581" cy="15108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71B5914-AEB3-47EE-B381-4B69E6765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11" y="945339"/>
            <a:ext cx="2231562" cy="15108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0B5CE67-C64E-4F91-9876-B20796684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31" y="4214363"/>
            <a:ext cx="3561494" cy="23104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DA61D2C-5257-4C3E-8E89-6C63C6178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470" y="4191901"/>
            <a:ext cx="1923060" cy="233289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170CE4B-AA99-4B90-B8C2-98831D7B1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502" y="4191902"/>
            <a:ext cx="2155260" cy="233289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111BEAA-797C-4085-ACD9-F880A1B793B9}"/>
              </a:ext>
            </a:extLst>
          </p:cNvPr>
          <p:cNvSpPr/>
          <p:nvPr/>
        </p:nvSpPr>
        <p:spPr>
          <a:xfrm>
            <a:off x="3610996" y="3492009"/>
            <a:ext cx="463616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u="sng" dirty="0">
                <a:latin typeface="Calibri" panose="020F0502020204030204" pitchFamily="34" charset="0"/>
              </a:rPr>
              <a:t>CHAVE DE SEGURANÇA MAGNÉTICA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AAF0D09-01CD-4566-8535-3735E0675B42}"/>
              </a:ext>
            </a:extLst>
          </p:cNvPr>
          <p:cNvSpPr/>
          <p:nvPr/>
        </p:nvSpPr>
        <p:spPr>
          <a:xfrm>
            <a:off x="1128782" y="4239118"/>
            <a:ext cx="2204720" cy="2132783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 contourW="19050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21B06DF-C0E3-4AAE-AF8C-83C41B15C5CF}"/>
              </a:ext>
            </a:extLst>
          </p:cNvPr>
          <p:cNvSpPr/>
          <p:nvPr/>
        </p:nvSpPr>
        <p:spPr>
          <a:xfrm>
            <a:off x="5929080" y="4936857"/>
            <a:ext cx="1157218" cy="1096607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 contourW="19050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D4594DF-BFB8-4811-B3FA-46A71D843B85}"/>
              </a:ext>
            </a:extLst>
          </p:cNvPr>
          <p:cNvSpPr/>
          <p:nvPr/>
        </p:nvSpPr>
        <p:spPr>
          <a:xfrm>
            <a:off x="8261102" y="3941177"/>
            <a:ext cx="1157218" cy="1096607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 contourW="19050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B7DA86-C4B1-42B7-8520-1240CBE76B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129" y="985964"/>
            <a:ext cx="894370" cy="20187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90A3F99-38D4-46CE-94A2-02AE4AB8B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0859" y="1089516"/>
            <a:ext cx="982192" cy="9624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A789904-603D-4C94-8328-C2A6339AF8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2646" y="1087943"/>
            <a:ext cx="963989" cy="96398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BF5E691-98B0-4AFA-898A-1D9F20B28F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929" y="2389984"/>
            <a:ext cx="969031" cy="96241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5E8D3B3-B783-4227-83E9-D69C1637FF0D}"/>
              </a:ext>
            </a:extLst>
          </p:cNvPr>
          <p:cNvSpPr/>
          <p:nvPr/>
        </p:nvSpPr>
        <p:spPr>
          <a:xfrm>
            <a:off x="7832958" y="640234"/>
            <a:ext cx="1652347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b="1" u="sng" dirty="0">
                <a:latin typeface="Calibri" panose="020F0502020204030204" pitchFamily="34" charset="0"/>
              </a:rPr>
              <a:t>Atuador Rígido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50743C9-6308-4F75-8DBC-C3A7014465D4}"/>
              </a:ext>
            </a:extLst>
          </p:cNvPr>
          <p:cNvSpPr/>
          <p:nvPr/>
        </p:nvSpPr>
        <p:spPr>
          <a:xfrm>
            <a:off x="7832958" y="2005000"/>
            <a:ext cx="1652347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b="1" u="sng" dirty="0">
                <a:latin typeface="Calibri" panose="020F0502020204030204" pitchFamily="34" charset="0"/>
              </a:rPr>
              <a:t>Atuador Flexível</a:t>
            </a:r>
          </a:p>
        </p:txBody>
      </p:sp>
    </p:spTree>
    <p:extLst>
      <p:ext uri="{BB962C8B-B14F-4D97-AF65-F5344CB8AC3E}">
        <p14:creationId xmlns:p14="http://schemas.microsoft.com/office/powerpoint/2010/main" val="297700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5C65181-C197-4D37-823D-0075CBB9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7" y="804430"/>
            <a:ext cx="2847206" cy="23551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8A94438-F864-4720-A003-3655BA8C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577" y="1007447"/>
            <a:ext cx="2626352" cy="235519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9532446-0533-4F41-9497-86074C849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587" y="1662933"/>
            <a:ext cx="815522" cy="1806882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3F80301D-8D58-41E5-BCCB-E6DC11DA8DCB}"/>
              </a:ext>
            </a:extLst>
          </p:cNvPr>
          <p:cNvSpPr/>
          <p:nvPr/>
        </p:nvSpPr>
        <p:spPr>
          <a:xfrm>
            <a:off x="3771095" y="373543"/>
            <a:ext cx="39084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Operação de Modo Positivo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5D62FE3-B89C-4170-8699-8588C68BE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713" y="1662933"/>
            <a:ext cx="893353" cy="176606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46FB8C68-D78B-4F5B-8B2E-B498453B3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003" y="3629072"/>
            <a:ext cx="2227499" cy="2902356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42ED4AEB-BA15-4882-8F92-99AFD746EF36}"/>
              </a:ext>
            </a:extLst>
          </p:cNvPr>
          <p:cNvSpPr/>
          <p:nvPr/>
        </p:nvSpPr>
        <p:spPr>
          <a:xfrm>
            <a:off x="7178056" y="5701251"/>
            <a:ext cx="1157218" cy="1096607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 contourW="19050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F96D8C8-CAF8-4417-9744-1EF42CBE3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26" y="3239087"/>
            <a:ext cx="1516534" cy="3292341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C267A5EE-122C-4A4D-9F47-B872B8333951}"/>
              </a:ext>
            </a:extLst>
          </p:cNvPr>
          <p:cNvSpPr/>
          <p:nvPr/>
        </p:nvSpPr>
        <p:spPr>
          <a:xfrm rot="19293803">
            <a:off x="750541" y="3891022"/>
            <a:ext cx="1679907" cy="931683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 contourW="19050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305FF4-BAF8-46A9-9902-3650378B57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083" y="3239087"/>
            <a:ext cx="1516534" cy="3292341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B7832638-5BED-4872-9F49-5EEB672E51EA}"/>
              </a:ext>
            </a:extLst>
          </p:cNvPr>
          <p:cNvSpPr/>
          <p:nvPr/>
        </p:nvSpPr>
        <p:spPr>
          <a:xfrm rot="19293803">
            <a:off x="2975308" y="4445536"/>
            <a:ext cx="1236085" cy="726826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 contourW="19050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0944223-0A19-403A-B7E2-840DB977E0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1095" y="1505548"/>
            <a:ext cx="699665" cy="157924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F3EF52-74BB-44B9-979F-5EEE84904D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889" y="1813174"/>
            <a:ext cx="963989" cy="9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0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DA926A2-A5F4-4560-B0B2-E4C4EE18B1AE}"/>
              </a:ext>
            </a:extLst>
          </p:cNvPr>
          <p:cNvSpPr txBox="1"/>
          <p:nvPr/>
        </p:nvSpPr>
        <p:spPr>
          <a:xfrm>
            <a:off x="774302" y="819475"/>
            <a:ext cx="10541793" cy="2060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u="sng" dirty="0">
                <a:latin typeface="Arial"/>
                <a:cs typeface="Arial"/>
              </a:rPr>
              <a:t>ITEM C - ANEXO II da NR12</a:t>
            </a:r>
          </a:p>
          <a:p>
            <a:pPr algn="ctr">
              <a:lnSpc>
                <a:spcPct val="150000"/>
              </a:lnSpc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Como 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circunstâncias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proteção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ser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removida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e por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quem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sendo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maioria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casos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somente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pessoal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inspeção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manutenção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4F31B1-7E8E-40D1-9AAD-264B83663048}"/>
              </a:ext>
            </a:extLst>
          </p:cNvPr>
          <p:cNvSpPr/>
          <p:nvPr/>
        </p:nvSpPr>
        <p:spPr>
          <a:xfrm>
            <a:off x="436878" y="3272712"/>
            <a:ext cx="11216639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As proteções poderão ser removidas para manutenção, inspeção quando necessário ou em atividades específicas, porém deverá ter um procedimento de trabalho quando envolver operações, Ordem de Serviço quando for manutenção e Checklist quando for inspeção detalhando o motivo da retirada.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Lembrando que para qualquer tipo atividade citada anteriormente as máquinas deverão estar bloqueadas (Bloqueio Mecânico e Elétrico – Desligar a chave geral e inserir o cadeado com a etiqueta de identificação).</a:t>
            </a:r>
          </a:p>
        </p:txBody>
      </p:sp>
    </p:spTree>
    <p:extLst>
      <p:ext uri="{BB962C8B-B14F-4D97-AF65-F5344CB8AC3E}">
        <p14:creationId xmlns:p14="http://schemas.microsoft.com/office/powerpoint/2010/main" val="178884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A1B9C0D-85CE-4668-A804-3FC8AFA31AC2}"/>
              </a:ext>
            </a:extLst>
          </p:cNvPr>
          <p:cNvSpPr txBox="1"/>
          <p:nvPr/>
        </p:nvSpPr>
        <p:spPr>
          <a:xfrm>
            <a:off x="832961" y="1359972"/>
            <a:ext cx="10526077" cy="20690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u="sng" dirty="0">
                <a:latin typeface="Arial"/>
                <a:cs typeface="Arial"/>
              </a:rPr>
              <a:t>ITEM D - ANEXO II da NR12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2200" dirty="0">
              <a:latin typeface="Arial"/>
              <a:cs typeface="Arial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</a:rPr>
              <a:t>O que </a:t>
            </a:r>
            <a:r>
              <a:rPr lang="en-US" sz="2200" dirty="0" err="1">
                <a:latin typeface="Arial"/>
                <a:cs typeface="Arial"/>
              </a:rPr>
              <a:t>fazer</a:t>
            </a:r>
            <a:r>
              <a:rPr lang="en-US" sz="2200" dirty="0">
                <a:latin typeface="Arial"/>
                <a:cs typeface="Arial"/>
              </a:rPr>
              <a:t>, por </a:t>
            </a:r>
            <a:r>
              <a:rPr lang="en-US" sz="2200" dirty="0" err="1">
                <a:latin typeface="Arial"/>
                <a:cs typeface="Arial"/>
              </a:rPr>
              <a:t>exemplo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contatar</a:t>
            </a:r>
            <a:r>
              <a:rPr lang="en-US" sz="2200" dirty="0">
                <a:latin typeface="Arial"/>
                <a:cs typeface="Arial"/>
              </a:rPr>
              <a:t> o </a:t>
            </a:r>
            <a:r>
              <a:rPr lang="en-US" sz="2200" dirty="0" err="1">
                <a:latin typeface="Arial"/>
                <a:cs typeface="Arial"/>
              </a:rPr>
              <a:t>docente</a:t>
            </a:r>
            <a:r>
              <a:rPr lang="en-US" sz="2200" dirty="0">
                <a:latin typeface="Arial"/>
                <a:cs typeface="Arial"/>
              </a:rPr>
              <a:t>, se </a:t>
            </a:r>
            <a:r>
              <a:rPr lang="en-US" sz="2200" dirty="0" err="1">
                <a:latin typeface="Arial"/>
                <a:cs typeface="Arial"/>
              </a:rPr>
              <a:t>uma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proteção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foi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danificada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ou</a:t>
            </a:r>
            <a:r>
              <a:rPr lang="en-US" sz="2200" dirty="0">
                <a:latin typeface="Arial"/>
                <a:cs typeface="Arial"/>
              </a:rPr>
              <a:t> se </a:t>
            </a:r>
            <a:r>
              <a:rPr lang="en-US" sz="2200" dirty="0" err="1">
                <a:latin typeface="Arial"/>
                <a:cs typeface="Arial"/>
              </a:rPr>
              <a:t>perdeu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sua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função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deixando</a:t>
            </a:r>
            <a:r>
              <a:rPr lang="en-US" sz="2200" dirty="0">
                <a:latin typeface="Arial"/>
                <a:cs typeface="Arial"/>
              </a:rPr>
              <a:t> de </a:t>
            </a:r>
            <a:r>
              <a:rPr lang="en-US" sz="2200" dirty="0" err="1">
                <a:latin typeface="Arial"/>
                <a:cs typeface="Arial"/>
              </a:rPr>
              <a:t>garantir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uma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segurança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adequada</a:t>
            </a:r>
            <a:r>
              <a:rPr lang="en-US" sz="2200" dirty="0">
                <a:latin typeface="Arial"/>
                <a:cs typeface="Arial"/>
              </a:rPr>
              <a:t>;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130545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1D985A18-6822-422F-A16F-7F70453828C0}"/>
              </a:ext>
            </a:extLst>
          </p:cNvPr>
          <p:cNvSpPr txBox="1"/>
          <p:nvPr/>
        </p:nvSpPr>
        <p:spPr>
          <a:xfrm>
            <a:off x="2307836" y="221393"/>
            <a:ext cx="795832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200" b="1" u="sng" dirty="0">
                <a:latin typeface="Arial"/>
                <a:cs typeface="Arial"/>
              </a:rPr>
              <a:t>CHECKLIST DE OPERACIONALIDADE E SEGURANÇA</a:t>
            </a:r>
            <a:endParaRPr lang="pt-BR" sz="2200" b="1" u="sng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DDAB16-7862-4B1C-8EE6-607C9AF4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3" y="2426946"/>
            <a:ext cx="8987354" cy="42096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41BE8B7-27DF-40B7-9FFD-31777EA30515}"/>
              </a:ext>
            </a:extLst>
          </p:cNvPr>
          <p:cNvSpPr/>
          <p:nvPr/>
        </p:nvSpPr>
        <p:spPr>
          <a:xfrm>
            <a:off x="704080" y="825699"/>
            <a:ext cx="1116584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/>
              <a:t>Ao início de cada turno de trabalho ou após nova preparação da máquina ou equipamento, o operador deve efetuar inspeção rotineira das condições de </a:t>
            </a:r>
            <a:r>
              <a:rPr lang="pt-BR" b="1" dirty="0">
                <a:solidFill>
                  <a:srgbClr val="FF0000"/>
                </a:solidFill>
              </a:rPr>
              <a:t>operacionalidade e segurança </a:t>
            </a:r>
            <a:r>
              <a:rPr lang="pt-BR" dirty="0"/>
              <a:t>e, se constatadas anormalidades que afetem a segurança, as atividades devem ser interrompidas, com a comunicação ao superior hierárquico.</a:t>
            </a:r>
          </a:p>
        </p:txBody>
      </p:sp>
    </p:spTree>
    <p:extLst>
      <p:ext uri="{BB962C8B-B14F-4D97-AF65-F5344CB8AC3E}">
        <p14:creationId xmlns:p14="http://schemas.microsoft.com/office/powerpoint/2010/main" val="205114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7075945-9231-430F-83DF-BB42F67E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59" y="1972846"/>
            <a:ext cx="8134959" cy="46474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920453F-B30D-4EA7-98FA-A17665CA5BA3}"/>
              </a:ext>
            </a:extLst>
          </p:cNvPr>
          <p:cNvSpPr txBox="1"/>
          <p:nvPr/>
        </p:nvSpPr>
        <p:spPr>
          <a:xfrm>
            <a:off x="3821987" y="237697"/>
            <a:ext cx="450330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200" b="1" u="sng" dirty="0">
                <a:latin typeface="Arial"/>
                <a:cs typeface="Arial"/>
              </a:rPr>
              <a:t>CHECKLIST DE SEGURANÇA</a:t>
            </a:r>
            <a:endParaRPr lang="pt-BR" sz="2200" b="1" u="sng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4B7E50-090C-4DCF-916C-2E7ACC428111}"/>
              </a:ext>
            </a:extLst>
          </p:cNvPr>
          <p:cNvSpPr/>
          <p:nvPr/>
        </p:nvSpPr>
        <p:spPr>
          <a:xfrm>
            <a:off x="2114800" y="865156"/>
            <a:ext cx="796240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Caso seja identificado alguma irregularidade, comunicar o superior imediato. O não cumprimento, implicara em sanções administrativas</a:t>
            </a:r>
          </a:p>
        </p:txBody>
      </p:sp>
    </p:spTree>
    <p:extLst>
      <p:ext uri="{BB962C8B-B14F-4D97-AF65-F5344CB8AC3E}">
        <p14:creationId xmlns:p14="http://schemas.microsoft.com/office/powerpoint/2010/main" val="243503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A1B9C0D-85CE-4668-A804-3FC8AFA31AC2}"/>
              </a:ext>
            </a:extLst>
          </p:cNvPr>
          <p:cNvSpPr txBox="1"/>
          <p:nvPr/>
        </p:nvSpPr>
        <p:spPr>
          <a:xfrm>
            <a:off x="832961" y="1775807"/>
            <a:ext cx="1052607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u="sng" dirty="0">
                <a:latin typeface="Arial"/>
                <a:cs typeface="Arial"/>
              </a:rPr>
              <a:t>ITEM E - ANEXO II da NR12</a:t>
            </a:r>
          </a:p>
          <a:p>
            <a:pPr algn="ctr">
              <a:lnSpc>
                <a:spcPct val="150000"/>
              </a:lnSpc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2200" dirty="0">
              <a:latin typeface="Arial"/>
              <a:cs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prstClr val="black"/>
                </a:solidFill>
                <a:latin typeface="Arial"/>
                <a:cs typeface="Arial"/>
              </a:rPr>
              <a:t>Os</a:t>
            </a:r>
            <a:r>
              <a:rPr lang="en-US" sz="2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Arial"/>
                <a:cs typeface="Arial"/>
              </a:rPr>
              <a:t>princípios</a:t>
            </a:r>
            <a:r>
              <a:rPr lang="en-US" sz="2200" dirty="0">
                <a:solidFill>
                  <a:prstClr val="black"/>
                </a:solidFill>
                <a:latin typeface="Arial"/>
                <a:cs typeface="Arial"/>
              </a:rPr>
              <a:t> de </a:t>
            </a:r>
            <a:r>
              <a:rPr lang="en-US" sz="2200" dirty="0" err="1">
                <a:solidFill>
                  <a:prstClr val="black"/>
                </a:solidFill>
                <a:latin typeface="Arial"/>
                <a:cs typeface="Arial"/>
              </a:rPr>
              <a:t>segurança</a:t>
            </a:r>
            <a:r>
              <a:rPr lang="en-US" sz="2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Arial"/>
                <a:cs typeface="Arial"/>
              </a:rPr>
              <a:t>na</a:t>
            </a:r>
            <a:r>
              <a:rPr lang="en-US" sz="2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Arial"/>
                <a:cs typeface="Arial"/>
              </a:rPr>
              <a:t>utilização</a:t>
            </a:r>
            <a:r>
              <a:rPr lang="en-US" sz="2200" dirty="0">
                <a:solidFill>
                  <a:prstClr val="black"/>
                </a:solidFill>
                <a:latin typeface="Arial"/>
                <a:cs typeface="Arial"/>
              </a:rPr>
              <a:t> da </a:t>
            </a:r>
            <a:r>
              <a:rPr lang="en-US" sz="2200" dirty="0" err="1">
                <a:solidFill>
                  <a:prstClr val="black"/>
                </a:solidFill>
                <a:latin typeface="Arial"/>
                <a:cs typeface="Arial"/>
              </a:rPr>
              <a:t>máquina</a:t>
            </a:r>
            <a:r>
              <a:rPr lang="en-US" sz="2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Arial"/>
                <a:cs typeface="Arial"/>
              </a:rPr>
              <a:t>ou</a:t>
            </a:r>
            <a:r>
              <a:rPr lang="en-US" sz="2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Arial"/>
                <a:cs typeface="Arial"/>
              </a:rPr>
              <a:t>equipamento</a:t>
            </a:r>
            <a:r>
              <a:rPr lang="en-US" sz="2200" dirty="0">
                <a:solidFill>
                  <a:prstClr val="black"/>
                </a:solidFill>
                <a:latin typeface="Arial"/>
                <a:cs typeface="Arial"/>
              </a:rPr>
              <a:t>; </a:t>
            </a:r>
          </a:p>
        </p:txBody>
      </p:sp>
    </p:spTree>
    <p:extLst>
      <p:ext uri="{BB962C8B-B14F-4D97-AF65-F5344CB8AC3E}">
        <p14:creationId xmlns:p14="http://schemas.microsoft.com/office/powerpoint/2010/main" val="339043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4587081-B3A8-459F-BF16-56C426EE2BBF}"/>
              </a:ext>
            </a:extLst>
          </p:cNvPr>
          <p:cNvSpPr/>
          <p:nvPr/>
        </p:nvSpPr>
        <p:spPr>
          <a:xfrm>
            <a:off x="1709865" y="1289240"/>
            <a:ext cx="877226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Preparar os alunos a realizarem as operações seguras nos Ambientes Educacionais, a fim de proporcionar a competência adequada para trabalho seguro.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23519C2-1FD3-40FE-9EAF-7BF028316B48}"/>
              </a:ext>
            </a:extLst>
          </p:cNvPr>
          <p:cNvSpPr/>
          <p:nvPr/>
        </p:nvSpPr>
        <p:spPr>
          <a:xfrm>
            <a:off x="3974039" y="554216"/>
            <a:ext cx="3868367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200" b="1" u="sng" dirty="0">
                <a:latin typeface="Arial"/>
                <a:cs typeface="Arial"/>
              </a:rPr>
              <a:t>OBJETIVO DO PROGRAMA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0E5958-6DDC-4CFF-96A6-ACFC9300559F}"/>
              </a:ext>
            </a:extLst>
          </p:cNvPr>
          <p:cNvSpPr txBox="1"/>
          <p:nvPr/>
        </p:nvSpPr>
        <p:spPr>
          <a:xfrm>
            <a:off x="382556" y="4484949"/>
            <a:ext cx="11217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Aplicação da capacitação de segurança dos alunos no manuseio de maquinário com novos processos ou tecnologias.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05828D-9C5C-4676-B4CC-1FDE73F4A2FB}"/>
              </a:ext>
            </a:extLst>
          </p:cNvPr>
          <p:cNvSpPr/>
          <p:nvPr/>
        </p:nvSpPr>
        <p:spPr>
          <a:xfrm>
            <a:off x="4624861" y="3577636"/>
            <a:ext cx="2566729" cy="537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200" b="1" u="sng" dirty="0">
                <a:latin typeface="Arial"/>
                <a:cs typeface="Arial"/>
              </a:rPr>
              <a:t>APLICABILIDADE</a:t>
            </a:r>
          </a:p>
        </p:txBody>
      </p:sp>
    </p:spTree>
    <p:extLst>
      <p:ext uri="{BB962C8B-B14F-4D97-AF65-F5344CB8AC3E}">
        <p14:creationId xmlns:p14="http://schemas.microsoft.com/office/powerpoint/2010/main" val="997929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D38032A-A4BE-4BE0-B8BB-8CB1C093525D}"/>
              </a:ext>
            </a:extLst>
          </p:cNvPr>
          <p:cNvSpPr/>
          <p:nvPr/>
        </p:nvSpPr>
        <p:spPr>
          <a:xfrm>
            <a:off x="2879183" y="181606"/>
            <a:ext cx="6160662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/>
                <a:cs typeface="Arial"/>
              </a:rPr>
              <a:t>Situações que não se aplicam a NR12</a:t>
            </a:r>
            <a:endParaRPr lang="pt-BR" sz="2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E1D7AE-79A1-4B0C-BA04-E33EFC326D0C}"/>
              </a:ext>
            </a:extLst>
          </p:cNvPr>
          <p:cNvSpPr txBox="1"/>
          <p:nvPr/>
        </p:nvSpPr>
        <p:spPr>
          <a:xfrm>
            <a:off x="807244" y="1682591"/>
            <a:ext cx="33266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Arial"/>
                <a:cs typeface="Arial"/>
              </a:rPr>
              <a:t>Movidos ou impulsionados por força humana ou animal</a:t>
            </a:r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95A67DC4-0EDF-4268-82FE-48F20C8A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2435066"/>
            <a:ext cx="1126332" cy="714376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BFB6D623-4A51-42A0-8DD4-8E3A991A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2230279"/>
            <a:ext cx="1123950" cy="1064419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25FD82BD-70CC-4C9C-BF51-08291652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44" y="3480434"/>
            <a:ext cx="733426" cy="719138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E1C9AE82-28B1-4A8A-927C-4636263EC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3292316"/>
            <a:ext cx="995363" cy="107156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764D176-4F8F-4D80-BBBE-D08E0F34ED72}"/>
              </a:ext>
            </a:extLst>
          </p:cNvPr>
          <p:cNvSpPr txBox="1"/>
          <p:nvPr/>
        </p:nvSpPr>
        <p:spPr>
          <a:xfrm>
            <a:off x="4938712" y="1682590"/>
            <a:ext cx="2314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Arial"/>
              </a:rPr>
              <a:t>Eletrodomésticos</a:t>
            </a:r>
            <a:endParaRPr lang="pt-BR" b="1"/>
          </a:p>
        </p:txBody>
      </p:sp>
      <p:pic>
        <p:nvPicPr>
          <p:cNvPr id="11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59459BD-E155-4B89-9C62-F3D4C492C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866" y="2154636"/>
            <a:ext cx="766764" cy="804863"/>
          </a:xfrm>
          <a:prstGeom prst="rect">
            <a:avLst/>
          </a:prstGeom>
        </p:spPr>
      </p:pic>
      <p:pic>
        <p:nvPicPr>
          <p:cNvPr id="13" name="Imagem 13" descr="Ícone&#10;&#10;Descrição gerada automaticamente">
            <a:extLst>
              <a:ext uri="{FF2B5EF4-FFF2-40B4-BE49-F238E27FC236}">
                <a16:creationId xmlns:a16="http://schemas.microsoft.com/office/drawing/2014/main" id="{50D8892D-3A9C-4609-BF6D-4E44845CF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960" y="2185592"/>
            <a:ext cx="766763" cy="74295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36E231-A9CB-4F55-B366-F9844434E3E0}"/>
              </a:ext>
            </a:extLst>
          </p:cNvPr>
          <p:cNvSpPr txBox="1"/>
          <p:nvPr/>
        </p:nvSpPr>
        <p:spPr>
          <a:xfrm>
            <a:off x="8331994" y="16349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Arial"/>
              </a:rPr>
              <a:t>Ferramentas portáteis e transportáveis</a:t>
            </a:r>
            <a:endParaRPr lang="pt-BR" b="1"/>
          </a:p>
        </p:txBody>
      </p:sp>
      <p:pic>
        <p:nvPicPr>
          <p:cNvPr id="15" name="Imagem 15" descr="Ícone&#10;&#10;Descrição gerada automaticamente">
            <a:extLst>
              <a:ext uri="{FF2B5EF4-FFF2-40B4-BE49-F238E27FC236}">
                <a16:creationId xmlns:a16="http://schemas.microsoft.com/office/drawing/2014/main" id="{766E8A6D-58E4-4B17-B532-59FD3ABBE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687" y="2625566"/>
            <a:ext cx="764382" cy="742951"/>
          </a:xfrm>
          <a:prstGeom prst="rect">
            <a:avLst/>
          </a:prstGeom>
        </p:spPr>
      </p:pic>
      <p:pic>
        <p:nvPicPr>
          <p:cNvPr id="16" name="Imagem 16" descr="Ícone&#10;&#10;Descrição gerada automaticamente">
            <a:extLst>
              <a:ext uri="{FF2B5EF4-FFF2-40B4-BE49-F238E27FC236}">
                <a16:creationId xmlns:a16="http://schemas.microsoft.com/office/drawing/2014/main" id="{F906712B-7F97-409F-99C4-27A5391294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3968" y="3244691"/>
            <a:ext cx="931069" cy="957263"/>
          </a:xfrm>
          <a:prstGeom prst="rect">
            <a:avLst/>
          </a:prstGeom>
        </p:spPr>
      </p:pic>
      <p:pic>
        <p:nvPicPr>
          <p:cNvPr id="17" name="Imagem 17" descr="Uma imagem contendo Ícone&#10;&#10;Descrição gerada automaticamente">
            <a:extLst>
              <a:ext uri="{FF2B5EF4-FFF2-40B4-BE49-F238E27FC236}">
                <a16:creationId xmlns:a16="http://schemas.microsoft.com/office/drawing/2014/main" id="{480673AE-BE96-48C3-BC2D-3190CD6CF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1187" y="2506503"/>
            <a:ext cx="942976" cy="928688"/>
          </a:xfrm>
          <a:prstGeom prst="rect">
            <a:avLst/>
          </a:prstGeom>
        </p:spPr>
      </p:pic>
      <p:pic>
        <p:nvPicPr>
          <p:cNvPr id="19" name="Imagem 19" descr="Ícone&#10;&#10;Descrição gerada automaticamente">
            <a:extLst>
              <a:ext uri="{FF2B5EF4-FFF2-40B4-BE49-F238E27FC236}">
                <a16:creationId xmlns:a16="http://schemas.microsoft.com/office/drawing/2014/main" id="{281ABB79-DAF0-4D32-8938-EA718ACE1C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775" y="4313872"/>
            <a:ext cx="945356" cy="957263"/>
          </a:xfrm>
          <a:prstGeom prst="rect">
            <a:avLst/>
          </a:prstGeom>
        </p:spPr>
      </p:pic>
      <p:pic>
        <p:nvPicPr>
          <p:cNvPr id="20" name="Imagem 20" descr="Uma imagem contendo Ícone&#10;&#10;Descrição gerada automaticamente">
            <a:extLst>
              <a:ext uri="{FF2B5EF4-FFF2-40B4-BE49-F238E27FC236}">
                <a16:creationId xmlns:a16="http://schemas.microsoft.com/office/drawing/2014/main" id="{C4E236B2-142A-4DB0-9A91-C206770019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9369" y="4313873"/>
            <a:ext cx="838202" cy="897732"/>
          </a:xfrm>
          <a:prstGeom prst="rect">
            <a:avLst/>
          </a:prstGeom>
        </p:spPr>
      </p:pic>
      <p:pic>
        <p:nvPicPr>
          <p:cNvPr id="21" name="Imagem 21" descr="Ícone&#10;&#10;Descrição gerada automaticamente">
            <a:extLst>
              <a:ext uri="{FF2B5EF4-FFF2-40B4-BE49-F238E27FC236}">
                <a16:creationId xmlns:a16="http://schemas.microsoft.com/office/drawing/2014/main" id="{F3C98BEF-B516-4C84-9564-3E8E43B4E2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2119" y="5159216"/>
            <a:ext cx="778669" cy="754857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F817754-7FBE-4657-9110-AD6BBAD3F89C}"/>
              </a:ext>
            </a:extLst>
          </p:cNvPr>
          <p:cNvSpPr txBox="1"/>
          <p:nvPr/>
        </p:nvSpPr>
        <p:spPr>
          <a:xfrm>
            <a:off x="8393905" y="4636413"/>
            <a:ext cx="2862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latin typeface="Arial"/>
                <a:cs typeface="Arial"/>
              </a:rPr>
              <a:t>Equipamentos estáticos</a:t>
            </a:r>
          </a:p>
        </p:txBody>
      </p:sp>
      <p:pic>
        <p:nvPicPr>
          <p:cNvPr id="24" name="Imagem 24" descr="Ícone&#10;&#10;Descrição gerada automaticamente">
            <a:extLst>
              <a:ext uri="{FF2B5EF4-FFF2-40B4-BE49-F238E27FC236}">
                <a16:creationId xmlns:a16="http://schemas.microsoft.com/office/drawing/2014/main" id="{0EC3ECDC-58DA-4894-8D05-FE878E8B27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10686" y="5207912"/>
            <a:ext cx="1028701" cy="1004888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CB6B40B-3591-4FF6-A7EC-53203993B8E9}"/>
              </a:ext>
            </a:extLst>
          </p:cNvPr>
          <p:cNvSpPr txBox="1"/>
          <p:nvPr/>
        </p:nvSpPr>
        <p:spPr>
          <a:xfrm>
            <a:off x="4724400" y="4642613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latin typeface="Arial"/>
                <a:cs typeface="Arial"/>
              </a:rPr>
              <a:t> Máquinas certificadas pelo INMETRO</a:t>
            </a:r>
          </a:p>
        </p:txBody>
      </p:sp>
      <p:pic>
        <p:nvPicPr>
          <p:cNvPr id="27" name="Imagem 27">
            <a:extLst>
              <a:ext uri="{FF2B5EF4-FFF2-40B4-BE49-F238E27FC236}">
                <a16:creationId xmlns:a16="http://schemas.microsoft.com/office/drawing/2014/main" id="{771F6B5B-1EB0-43C1-A12C-A2A1C92584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0150" y="5422614"/>
            <a:ext cx="2171701" cy="826012"/>
          </a:xfrm>
          <a:prstGeom prst="rect">
            <a:avLst/>
          </a:prstGeom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B65D35C-5138-4443-AB9C-3B81D4E592F5}"/>
              </a:ext>
            </a:extLst>
          </p:cNvPr>
          <p:cNvCxnSpPr/>
          <p:nvPr/>
        </p:nvCxnSpPr>
        <p:spPr>
          <a:xfrm>
            <a:off x="4561840" y="1682590"/>
            <a:ext cx="0" cy="5124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73998DB2-4FC0-4FF4-ACF5-23D4B0D1DEE0}"/>
              </a:ext>
            </a:extLst>
          </p:cNvPr>
          <p:cNvCxnSpPr/>
          <p:nvPr/>
        </p:nvCxnSpPr>
        <p:spPr>
          <a:xfrm>
            <a:off x="7934960" y="1662746"/>
            <a:ext cx="0" cy="5124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0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C2F56D-D253-4A69-8FBE-0EDAD84B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48" y="4701943"/>
            <a:ext cx="2549237" cy="20588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A0D6EE-D60C-4A42-9D40-071CE66F9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669" y="4701943"/>
            <a:ext cx="2384267" cy="2058892"/>
          </a:xfrm>
          <a:prstGeom prst="rect">
            <a:avLst/>
          </a:prstGeom>
        </p:spPr>
      </p:pic>
      <p:sp>
        <p:nvSpPr>
          <p:cNvPr id="7" name="CaixaDeTexto 3">
            <a:extLst>
              <a:ext uri="{FF2B5EF4-FFF2-40B4-BE49-F238E27FC236}">
                <a16:creationId xmlns:a16="http://schemas.microsoft.com/office/drawing/2014/main" id="{ADF1296B-E628-4AFD-854F-636BBC0FD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148" y="244947"/>
            <a:ext cx="973300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u="sng" dirty="0">
                <a:solidFill>
                  <a:schemeClr val="tx1"/>
                </a:solidFill>
              </a:rPr>
              <a:t>OBRIGAÇÕES DOS ALUNOS</a:t>
            </a:r>
            <a:endParaRPr lang="pt-BR" altLang="pt-BR" sz="2600" b="1" dirty="0">
              <a:solidFill>
                <a:srgbClr val="FF0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1D5E359-7FC5-4A9D-887F-CB5B89EFA12F}"/>
              </a:ext>
            </a:extLst>
          </p:cNvPr>
          <p:cNvSpPr txBox="1"/>
          <p:nvPr/>
        </p:nvSpPr>
        <p:spPr>
          <a:xfrm>
            <a:off x="751919" y="3778526"/>
            <a:ext cx="3103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Proteção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alteração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64E1981-00D2-4B30-9FD2-740A8B5BBB87}"/>
              </a:ext>
            </a:extLst>
          </p:cNvPr>
          <p:cNvSpPr/>
          <p:nvPr/>
        </p:nvSpPr>
        <p:spPr>
          <a:xfrm>
            <a:off x="698683" y="966375"/>
            <a:ext cx="11493317" cy="17030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AutoNum type="alphaLcParenR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cumprir todas as orientações relativas aos procedimentos seguros 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não realizar qualquer tipo de alteração nas proteções mecânicas ou dispositivos de segurança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comunicar seu docente caso ocorra alguma irregularidade nas proteções mecânicas ou dispositivos de segurança  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C1E8820-1E3A-422A-8284-FFEC4AC7B0B5}"/>
              </a:ext>
            </a:extLst>
          </p:cNvPr>
          <p:cNvSpPr txBox="1"/>
          <p:nvPr/>
        </p:nvSpPr>
        <p:spPr>
          <a:xfrm>
            <a:off x="6221159" y="3773097"/>
            <a:ext cx="3103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Proteção </a:t>
            </a:r>
            <a:r>
              <a:rPr lang="pt-BR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alteração</a:t>
            </a:r>
          </a:p>
        </p:txBody>
      </p:sp>
    </p:spTree>
    <p:extLst>
      <p:ext uri="{BB962C8B-B14F-4D97-AF65-F5344CB8AC3E}">
        <p14:creationId xmlns:p14="http://schemas.microsoft.com/office/powerpoint/2010/main" val="1885399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8ADA57F-6B0A-4E22-824C-2C4A68A4FD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-164807" y="2897385"/>
            <a:ext cx="1367759" cy="285330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JUNHO 2021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871F03-5293-4B46-A2C4-1E33E2FF4C1F}"/>
              </a:ext>
            </a:extLst>
          </p:cNvPr>
          <p:cNvSpPr txBox="1"/>
          <p:nvPr/>
        </p:nvSpPr>
        <p:spPr>
          <a:xfrm>
            <a:off x="707712" y="1277228"/>
            <a:ext cx="10776575" cy="1287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/>
                <a:cs typeface="Arial"/>
              </a:rPr>
              <a:t>São </a:t>
            </a:r>
            <a:r>
              <a:rPr lang="en-US" dirty="0" err="1">
                <a:latin typeface="Arial"/>
                <a:cs typeface="Arial"/>
              </a:rPr>
              <a:t>consideradas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/>
                <a:cs typeface="Arial"/>
              </a:rPr>
              <a:t>medidas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US" dirty="0" err="1">
                <a:solidFill>
                  <a:srgbClr val="FF0000"/>
                </a:solidFill>
                <a:latin typeface="Arial"/>
                <a:cs typeface="Arial"/>
              </a:rPr>
              <a:t>proteção</a:t>
            </a:r>
            <a:r>
              <a:rPr lang="en-US" dirty="0">
                <a:latin typeface="Arial"/>
                <a:cs typeface="Arial"/>
              </a:rPr>
              <a:t>, a ser </a:t>
            </a:r>
            <a:r>
              <a:rPr lang="en-US" dirty="0" err="1">
                <a:latin typeface="Arial"/>
                <a:cs typeface="Arial"/>
              </a:rPr>
              <a:t>adotadas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nessa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ordem</a:t>
            </a:r>
            <a:r>
              <a:rPr lang="en-US" dirty="0">
                <a:latin typeface="Arial"/>
                <a:cs typeface="Arial"/>
              </a:rPr>
              <a:t> de </a:t>
            </a:r>
            <a:r>
              <a:rPr lang="en-US" dirty="0" err="1">
                <a:latin typeface="Arial"/>
                <a:cs typeface="Arial"/>
              </a:rPr>
              <a:t>prioridade</a:t>
            </a:r>
            <a:r>
              <a:rPr lang="en-US" dirty="0">
                <a:latin typeface="Arial"/>
                <a:cs typeface="Arial"/>
              </a:rPr>
              <a:t>: </a:t>
            </a:r>
            <a:endParaRPr lang="pt-BR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Arial"/>
                <a:cs typeface="Arial"/>
              </a:rPr>
              <a:t>a) </a:t>
            </a:r>
            <a:r>
              <a:rPr lang="en-US" b="1" dirty="0" err="1">
                <a:latin typeface="Arial"/>
                <a:cs typeface="Arial"/>
              </a:rPr>
              <a:t>medidas</a:t>
            </a:r>
            <a:r>
              <a:rPr lang="en-US" b="1" dirty="0">
                <a:latin typeface="Arial"/>
                <a:cs typeface="Arial"/>
              </a:rPr>
              <a:t> de </a:t>
            </a:r>
            <a:r>
              <a:rPr lang="en-US" b="1" dirty="0" err="1">
                <a:latin typeface="Arial"/>
                <a:cs typeface="Arial"/>
              </a:rPr>
              <a:t>proteção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coletiva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6B822D-E4F7-402E-ABC0-60ADEE3D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68" y="3522486"/>
            <a:ext cx="2770125" cy="19971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5C459EA-5BFC-4CE2-9DD5-68DD5279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998" y="3525392"/>
            <a:ext cx="2625443" cy="19899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3B1AF5-304F-4F33-A071-CE2FA9107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872" y="3521161"/>
            <a:ext cx="3011265" cy="199217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371EFF4-AA2A-490A-9046-0BEDB2C0C11F}"/>
              </a:ext>
            </a:extLst>
          </p:cNvPr>
          <p:cNvSpPr/>
          <p:nvPr/>
        </p:nvSpPr>
        <p:spPr>
          <a:xfrm>
            <a:off x="2513350" y="106536"/>
            <a:ext cx="6668813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/>
                <a:cs typeface="Arial"/>
              </a:rPr>
              <a:t>MEDIDAS DE PROTEÇÃO - HIERARQUIA</a:t>
            </a:r>
            <a:endParaRPr lang="pt-BR" sz="2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298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3227787-4AF7-4A88-B556-60F660FBF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866" y="4025609"/>
            <a:ext cx="3224108" cy="271550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3B2DE0-25B8-48B3-BE60-DFF1E1A4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8" y="4021070"/>
            <a:ext cx="3224107" cy="272004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31C4B0A-83E4-4111-8742-B4E4F9430B6E}"/>
              </a:ext>
            </a:extLst>
          </p:cNvPr>
          <p:cNvSpPr/>
          <p:nvPr/>
        </p:nvSpPr>
        <p:spPr>
          <a:xfrm>
            <a:off x="1444008" y="3507760"/>
            <a:ext cx="189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b="1" u="sng" dirty="0"/>
              <a:t>Folha de Processo</a:t>
            </a: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D45C37D-C9C8-498C-A575-71C99FCEF791}"/>
              </a:ext>
            </a:extLst>
          </p:cNvPr>
          <p:cNvSpPr/>
          <p:nvPr/>
        </p:nvSpPr>
        <p:spPr>
          <a:xfrm>
            <a:off x="4384875" y="3538377"/>
            <a:ext cx="2456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b="1" u="sng" dirty="0"/>
              <a:t>Plano de Demonstração</a:t>
            </a: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DFA7C7A-92C9-41D6-BF06-4FDD07747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995" y="4025609"/>
            <a:ext cx="2808836" cy="2715504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BE476DA-DF83-4EEA-AF1C-5491DF200F6A}"/>
              </a:ext>
            </a:extLst>
          </p:cNvPr>
          <p:cNvSpPr/>
          <p:nvPr/>
        </p:nvSpPr>
        <p:spPr>
          <a:xfrm>
            <a:off x="7551162" y="3539264"/>
            <a:ext cx="2342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b="1" u="sng" dirty="0"/>
              <a:t>Caderno de Operações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D985A18-6822-422F-A16F-7F70453828C0}"/>
              </a:ext>
            </a:extLst>
          </p:cNvPr>
          <p:cNvSpPr txBox="1"/>
          <p:nvPr/>
        </p:nvSpPr>
        <p:spPr>
          <a:xfrm>
            <a:off x="942423" y="943727"/>
            <a:ext cx="6608739" cy="22570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Segoe UI"/>
              </a:rPr>
              <a:t>b) </a:t>
            </a:r>
            <a:r>
              <a:rPr lang="en-US" b="1" dirty="0" err="1">
                <a:latin typeface="Arial"/>
                <a:cs typeface="Segoe UI"/>
              </a:rPr>
              <a:t>medidas</a:t>
            </a:r>
            <a:r>
              <a:rPr lang="en-US" b="1" dirty="0">
                <a:latin typeface="Arial"/>
                <a:cs typeface="Segoe UI"/>
              </a:rPr>
              <a:t> </a:t>
            </a:r>
            <a:r>
              <a:rPr lang="en-US" b="1" dirty="0" err="1">
                <a:latin typeface="Arial"/>
                <a:cs typeface="Segoe UI"/>
              </a:rPr>
              <a:t>administrativas</a:t>
            </a:r>
            <a:r>
              <a:rPr lang="en-US" b="1" dirty="0">
                <a:latin typeface="Arial"/>
                <a:cs typeface="Segoe UI"/>
              </a:rPr>
              <a:t> </a:t>
            </a:r>
            <a:r>
              <a:rPr lang="en-US" b="1" dirty="0" err="1">
                <a:latin typeface="Arial"/>
                <a:cs typeface="Segoe UI"/>
              </a:rPr>
              <a:t>ou</a:t>
            </a:r>
            <a:r>
              <a:rPr lang="en-US" b="1" dirty="0">
                <a:latin typeface="Arial"/>
                <a:cs typeface="Segoe UI"/>
              </a:rPr>
              <a:t> de </a:t>
            </a:r>
            <a:r>
              <a:rPr lang="en-US" b="1" dirty="0" err="1">
                <a:latin typeface="Arial"/>
                <a:cs typeface="Segoe UI"/>
              </a:rPr>
              <a:t>organização</a:t>
            </a:r>
            <a:r>
              <a:rPr lang="en-US" b="1" dirty="0">
                <a:latin typeface="Arial"/>
                <a:cs typeface="Segoe UI"/>
              </a:rPr>
              <a:t> do </a:t>
            </a:r>
            <a:r>
              <a:rPr lang="en-US" b="1" dirty="0" err="1">
                <a:latin typeface="Arial"/>
                <a:cs typeface="Segoe UI"/>
              </a:rPr>
              <a:t>trabalho</a:t>
            </a:r>
            <a:endParaRPr lang="pt-BR" b="1" dirty="0"/>
          </a:p>
          <a:p>
            <a:r>
              <a:rPr lang="en-US" dirty="0">
                <a:latin typeface="Arial"/>
                <a:cs typeface="Segoe UI"/>
              </a:rPr>
              <a:t> ​</a:t>
            </a:r>
            <a:endParaRPr lang="en-US" dirty="0"/>
          </a:p>
          <a:p>
            <a:pPr lvl="1">
              <a:lnSpc>
                <a:spcPct val="150000"/>
              </a:lnSpc>
              <a:buChar char="•"/>
            </a:pPr>
            <a:r>
              <a:rPr lang="en-US" dirty="0" err="1">
                <a:latin typeface="Arial"/>
                <a:cs typeface="Arial"/>
              </a:rPr>
              <a:t>Treinamentos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dirty="0" err="1">
                <a:latin typeface="Arial"/>
                <a:cs typeface="Arial"/>
              </a:rPr>
              <a:t>Sinalizações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dirty="0">
                <a:latin typeface="Arial"/>
                <a:cs typeface="Arial"/>
              </a:rPr>
              <a:t>Plano de Ensino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dirty="0">
                <a:latin typeface="Arial"/>
                <a:cs typeface="Arial"/>
              </a:rPr>
              <a:t>Plano de </a:t>
            </a:r>
            <a:r>
              <a:rPr lang="en-US" dirty="0" err="1">
                <a:latin typeface="Arial"/>
                <a:cs typeface="Arial"/>
              </a:rPr>
              <a:t>Curso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3B869EA-9B13-42A5-9B84-E1E2186EE62C}"/>
              </a:ext>
            </a:extLst>
          </p:cNvPr>
          <p:cNvSpPr txBox="1"/>
          <p:nvPr/>
        </p:nvSpPr>
        <p:spPr>
          <a:xfrm>
            <a:off x="4246792" y="1492383"/>
            <a:ext cx="3545205" cy="2118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150000"/>
              </a:lnSpc>
              <a:buChar char="•"/>
            </a:pPr>
            <a:r>
              <a:rPr lang="en-US" dirty="0" err="1">
                <a:latin typeface="Arial"/>
                <a:cs typeface="Arial"/>
              </a:rPr>
              <a:t>Procedimento</a:t>
            </a:r>
            <a:r>
              <a:rPr lang="en-US" dirty="0">
                <a:latin typeface="Arial"/>
                <a:cs typeface="Arial"/>
              </a:rPr>
              <a:t> de </a:t>
            </a:r>
            <a:r>
              <a:rPr lang="en-US" dirty="0" err="1">
                <a:latin typeface="Arial"/>
                <a:cs typeface="Arial"/>
              </a:rPr>
              <a:t>trabalho</a:t>
            </a:r>
            <a:r>
              <a:rPr lang="en-US" dirty="0">
                <a:latin typeface="Arial"/>
                <a:cs typeface="Arial"/>
              </a:rPr>
              <a:t>​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dirty="0">
                <a:latin typeface="Arial"/>
                <a:cs typeface="Arial"/>
              </a:rPr>
              <a:t>Plano de </a:t>
            </a:r>
            <a:r>
              <a:rPr lang="en-US" dirty="0" err="1">
                <a:latin typeface="Arial"/>
                <a:cs typeface="Arial"/>
              </a:rPr>
              <a:t>Demonstração</a:t>
            </a:r>
            <a:r>
              <a:rPr lang="en-US" dirty="0">
                <a:latin typeface="Arial"/>
                <a:cs typeface="Arial"/>
              </a:rPr>
              <a:t>​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dirty="0">
                <a:latin typeface="Arial"/>
                <a:cs typeface="Arial"/>
              </a:rPr>
              <a:t>DDS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dirty="0" err="1">
                <a:latin typeface="Arial"/>
                <a:cs typeface="Arial"/>
              </a:rPr>
              <a:t>Caderno</a:t>
            </a:r>
            <a:r>
              <a:rPr lang="en-US" dirty="0">
                <a:latin typeface="Arial"/>
                <a:cs typeface="Arial"/>
              </a:rPr>
              <a:t> de </a:t>
            </a:r>
            <a:r>
              <a:rPr lang="en-US" dirty="0" err="1">
                <a:latin typeface="Arial"/>
                <a:cs typeface="Arial"/>
              </a:rPr>
              <a:t>Operações</a:t>
            </a:r>
            <a:endParaRPr lang="en-US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  <a:buChar char="•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1DDAE8D-DCFB-450F-B6A0-415DA4CFEE1E}"/>
              </a:ext>
            </a:extLst>
          </p:cNvPr>
          <p:cNvSpPr/>
          <p:nvPr/>
        </p:nvSpPr>
        <p:spPr>
          <a:xfrm>
            <a:off x="2265450" y="78526"/>
            <a:ext cx="6668813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/>
                <a:cs typeface="Arial"/>
              </a:rPr>
              <a:t>MEDIDAS DE PROTEÇÃO - HIERARQUIA</a:t>
            </a:r>
            <a:endParaRPr lang="pt-BR" sz="2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m 17" descr="Texto, Carta&#10;&#10;Descrição gerada automaticamente">
            <a:extLst>
              <a:ext uri="{FF2B5EF4-FFF2-40B4-BE49-F238E27FC236}">
                <a16:creationId xmlns:a16="http://schemas.microsoft.com/office/drawing/2014/main" id="{9E0E4F74-B476-4862-9D0F-0DE59AA17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209" y="189044"/>
            <a:ext cx="1808907" cy="2856566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E75C459-AFA6-4EAE-962C-87D9548904D1}"/>
              </a:ext>
            </a:extLst>
          </p:cNvPr>
          <p:cNvCxnSpPr/>
          <p:nvPr/>
        </p:nvCxnSpPr>
        <p:spPr>
          <a:xfrm>
            <a:off x="3906165" y="1625600"/>
            <a:ext cx="0" cy="1575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5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72503A-2472-4C6F-A885-966DE790579A}"/>
              </a:ext>
            </a:extLst>
          </p:cNvPr>
          <p:cNvSpPr txBox="1"/>
          <p:nvPr/>
        </p:nvSpPr>
        <p:spPr>
          <a:xfrm>
            <a:off x="972274" y="943337"/>
            <a:ext cx="936006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en-US" dirty="0">
              <a:latin typeface="Arial"/>
              <a:cs typeface="Arial"/>
            </a:endParaRPr>
          </a:p>
          <a:p>
            <a:r>
              <a:rPr lang="en-US" sz="2000" b="1" dirty="0">
                <a:latin typeface="Arial"/>
                <a:cs typeface="Segoe UI"/>
              </a:rPr>
              <a:t>c) </a:t>
            </a:r>
            <a:r>
              <a:rPr lang="en-US" sz="2000" b="1" dirty="0" err="1">
                <a:latin typeface="Arial"/>
                <a:cs typeface="Segoe UI"/>
              </a:rPr>
              <a:t>medidas</a:t>
            </a:r>
            <a:r>
              <a:rPr lang="en-US" sz="2000" b="1" dirty="0">
                <a:latin typeface="Arial"/>
                <a:cs typeface="Segoe UI"/>
              </a:rPr>
              <a:t> de </a:t>
            </a:r>
            <a:r>
              <a:rPr lang="en-US" sz="2000" b="1" dirty="0" err="1">
                <a:latin typeface="Arial"/>
                <a:cs typeface="Segoe UI"/>
              </a:rPr>
              <a:t>proteção</a:t>
            </a:r>
            <a:r>
              <a:rPr lang="en-US" sz="2000" b="1" dirty="0">
                <a:latin typeface="Arial"/>
                <a:cs typeface="Segoe UI"/>
              </a:rPr>
              <a:t> individual.​</a:t>
            </a:r>
          </a:p>
          <a:p>
            <a:pPr lvl="1"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lvl="1">
              <a:buChar char="•"/>
            </a:pPr>
            <a:r>
              <a:rPr lang="en-US" sz="2000" dirty="0">
                <a:latin typeface="Arial"/>
                <a:cs typeface="Arial"/>
              </a:rPr>
              <a:t>EPI’s</a:t>
            </a:r>
            <a:endParaRPr lang="en-US" sz="20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788778C-9CCD-411F-8F1C-B3FD1DDB3E03}"/>
              </a:ext>
            </a:extLst>
          </p:cNvPr>
          <p:cNvSpPr/>
          <p:nvPr/>
        </p:nvSpPr>
        <p:spPr>
          <a:xfrm>
            <a:off x="2625103" y="181606"/>
            <a:ext cx="6668813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/>
                <a:cs typeface="Arial"/>
              </a:rPr>
              <a:t>MEDIDAS DE PROTEÇÃO - HIERARQUIA</a:t>
            </a:r>
            <a:endParaRPr lang="pt-BR" sz="2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6D7119-331B-4A57-9FA1-F7020B889E21}"/>
              </a:ext>
            </a:extLst>
          </p:cNvPr>
          <p:cNvSpPr txBox="1"/>
          <p:nvPr/>
        </p:nvSpPr>
        <p:spPr>
          <a:xfrm>
            <a:off x="972274" y="2848516"/>
            <a:ext cx="4093535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CA – Certificado de Aprovação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Validade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33E350-73E1-4057-B267-D9F2F422A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82" y="4454929"/>
            <a:ext cx="5305425" cy="12668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B89B497-80C5-43F5-9A36-69E373EBC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74" y="5998082"/>
            <a:ext cx="3794313" cy="33915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8ACDA9-6A3C-4BA6-8EBC-55D7E6366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548" y="1438816"/>
            <a:ext cx="3181350" cy="1409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76658E-4462-4354-9B12-076038D4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548" y="3180121"/>
            <a:ext cx="3181350" cy="14382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22713B3-4996-44D9-A448-40514728F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548" y="4918013"/>
            <a:ext cx="1428750" cy="14192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CBD699-CE9A-490A-B985-ADC156782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148" y="4908488"/>
            <a:ext cx="14668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50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6354649-4069-469C-8C2A-C78663A15C47}"/>
              </a:ext>
            </a:extLst>
          </p:cNvPr>
          <p:cNvSpPr txBox="1"/>
          <p:nvPr/>
        </p:nvSpPr>
        <p:spPr>
          <a:xfrm>
            <a:off x="1414463" y="1968659"/>
            <a:ext cx="936307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u="sng" dirty="0">
                <a:latin typeface="Arial"/>
                <a:cs typeface="Arial"/>
              </a:rPr>
              <a:t>ITEM F - ANEXO II da NR12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200" dirty="0">
              <a:latin typeface="Arial"/>
              <a:cs typeface="Arial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/>
                <a:cs typeface="Arial"/>
              </a:rPr>
              <a:t>Segurança</a:t>
            </a:r>
            <a:r>
              <a:rPr lang="en-US" sz="2200" dirty="0">
                <a:latin typeface="Arial"/>
                <a:cs typeface="Arial"/>
              </a:rPr>
              <a:t> para </a:t>
            </a:r>
            <a:r>
              <a:rPr lang="en-US" sz="2200" dirty="0" err="1">
                <a:latin typeface="Arial"/>
                <a:cs typeface="Arial"/>
              </a:rPr>
              <a:t>riscos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mecânicos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elétricos</a:t>
            </a:r>
            <a:r>
              <a:rPr lang="en-US" sz="2200" dirty="0">
                <a:latin typeface="Arial"/>
                <a:cs typeface="Arial"/>
              </a:rPr>
              <a:t> e outros </a:t>
            </a:r>
            <a:r>
              <a:rPr lang="en-US" sz="2200" dirty="0" err="1">
                <a:latin typeface="Arial"/>
                <a:cs typeface="Arial"/>
              </a:rPr>
              <a:t>relevantes</a:t>
            </a:r>
            <a:r>
              <a:rPr lang="en-US" sz="2200" dirty="0">
                <a:latin typeface="Arial"/>
                <a:cs typeface="Arial"/>
              </a:rPr>
              <a:t>; </a:t>
            </a:r>
          </a:p>
        </p:txBody>
      </p:sp>
    </p:spTree>
    <p:extLst>
      <p:ext uri="{BB962C8B-B14F-4D97-AF65-F5344CB8AC3E}">
        <p14:creationId xmlns:p14="http://schemas.microsoft.com/office/powerpoint/2010/main" val="125106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361473" y="267211"/>
            <a:ext cx="6115777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 panose="020B0604020202020204" pitchFamily="34" charset="0"/>
                <a:cs typeface="Arial" panose="020B0604020202020204" pitchFamily="34" charset="0"/>
              </a:rPr>
              <a:t>PROCESSO DE REDUÇÃO DE RISCO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9F5208-65E1-4692-A6B0-901C2648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3543300"/>
            <a:ext cx="8115300" cy="3228975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6DD3552-2875-433E-8AED-3E8E85B3824E}"/>
              </a:ext>
            </a:extLst>
          </p:cNvPr>
          <p:cNvGraphicFramePr/>
          <p:nvPr/>
        </p:nvGraphicFramePr>
        <p:xfrm>
          <a:off x="1590675" y="212297"/>
          <a:ext cx="8115300" cy="430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67E7BD32-B467-4A22-8AC5-4C9B77EF85FA}"/>
              </a:ext>
            </a:extLst>
          </p:cNvPr>
          <p:cNvSpPr/>
          <p:nvPr/>
        </p:nvSpPr>
        <p:spPr>
          <a:xfrm>
            <a:off x="2970544" y="3486150"/>
            <a:ext cx="315581" cy="8191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C3E4B512-4106-45BC-B7BB-6E911A335B1F}"/>
              </a:ext>
            </a:extLst>
          </p:cNvPr>
          <p:cNvSpPr/>
          <p:nvPr/>
        </p:nvSpPr>
        <p:spPr>
          <a:xfrm>
            <a:off x="4827919" y="3486149"/>
            <a:ext cx="315581" cy="159067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F7FC2934-A595-4BAE-826A-500A095BD504}"/>
              </a:ext>
            </a:extLst>
          </p:cNvPr>
          <p:cNvSpPr/>
          <p:nvPr/>
        </p:nvSpPr>
        <p:spPr>
          <a:xfrm rot="5400000" flipV="1">
            <a:off x="7689147" y="3660076"/>
            <a:ext cx="962027" cy="614178"/>
          </a:xfrm>
          <a:prstGeom prst="bentUp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348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3038111" y="0"/>
            <a:ext cx="6115777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 panose="020B0604020202020204" pitchFamily="34" charset="0"/>
                <a:cs typeface="Arial" panose="020B0604020202020204" pitchFamily="34" charset="0"/>
              </a:rPr>
              <a:t>PROCESSO DE REDUÇÃO DE RISCO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2FDBE9-770E-497A-9F13-6B4D8405B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4" y="4086475"/>
            <a:ext cx="4287723" cy="252530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FFF8B3F-0E88-46ED-B600-0A92E2FC6B75}"/>
              </a:ext>
            </a:extLst>
          </p:cNvPr>
          <p:cNvSpPr/>
          <p:nvPr/>
        </p:nvSpPr>
        <p:spPr>
          <a:xfrm flipV="1">
            <a:off x="6429651" y="6611779"/>
            <a:ext cx="2357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00" dirty="0"/>
              <a:t>https://diariodotransporte.com.br/2020/05/19/tj-suspende-contrato-do-metro-de-sp-com-consorcio-kobra-para-instalacao-de-88-portas-de-plataforma/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41C66A-9172-45E7-B8C3-349388CF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0" y="4086475"/>
            <a:ext cx="3864136" cy="252530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84D180C-5065-4B63-B8E5-F93C1500CC4B}"/>
              </a:ext>
            </a:extLst>
          </p:cNvPr>
          <p:cNvSpPr/>
          <p:nvPr/>
        </p:nvSpPr>
        <p:spPr>
          <a:xfrm>
            <a:off x="5669280" y="767682"/>
            <a:ext cx="47516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Portas de segurança – METRÔ/SP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165D7AB-C130-4986-A3D3-D235E2DBCEA9}"/>
              </a:ext>
            </a:extLst>
          </p:cNvPr>
          <p:cNvSpPr/>
          <p:nvPr/>
        </p:nvSpPr>
        <p:spPr>
          <a:xfrm>
            <a:off x="945929" y="6688723"/>
            <a:ext cx="30988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" dirty="0"/>
              <a:t>https://www.metrocptm.com.br/linha-3-vermelha-deve-comecar-a-receber-portas-de-plataforma-em-2020/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6CC76CD-4B51-47A0-B391-E747535D0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00" y="1289243"/>
            <a:ext cx="3864136" cy="257609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24AB105-EDEA-46EB-B942-DCC0D1A74680}"/>
              </a:ext>
            </a:extLst>
          </p:cNvPr>
          <p:cNvSpPr/>
          <p:nvPr/>
        </p:nvSpPr>
        <p:spPr>
          <a:xfrm>
            <a:off x="945929" y="3819166"/>
            <a:ext cx="2590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500" dirty="0"/>
              <a:t>https://www.terra.com.br/noticias/brasil/cidades/sp-apos-9-horas-descarrilamento-ainda-afeta-operacao-do-metro,baa823d7f2050410VgnCLD2000000dc6eb0aRCRD.html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7357F30-524F-435C-8F96-B150A2E33330}"/>
              </a:ext>
            </a:extLst>
          </p:cNvPr>
          <p:cNvSpPr/>
          <p:nvPr/>
        </p:nvSpPr>
        <p:spPr>
          <a:xfrm>
            <a:off x="4720534" y="1247060"/>
            <a:ext cx="6963766" cy="95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- Entre 2015 e 2017 - 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Aumento de 41% dos casos de invasão nas linhas de metrô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A1FA9C9-AC6F-4217-A365-F8C242CEA049}"/>
              </a:ext>
            </a:extLst>
          </p:cNvPr>
          <p:cNvSpPr/>
          <p:nvPr/>
        </p:nvSpPr>
        <p:spPr>
          <a:xfrm>
            <a:off x="9680451" y="6646445"/>
            <a:ext cx="232826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" dirty="0"/>
              <a:t>https://www.cnt.org.br/agencia-cnt/eficiencia-seguranca-portas-estacoes-metro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DEA2B92-CDC9-41CA-934F-6F5D0D197AA3}"/>
              </a:ext>
            </a:extLst>
          </p:cNvPr>
          <p:cNvSpPr/>
          <p:nvPr/>
        </p:nvSpPr>
        <p:spPr>
          <a:xfrm>
            <a:off x="4979768" y="2414306"/>
            <a:ext cx="5068472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Medidas Administrativas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Bloqueio das catracas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Desligamento das escadas rolantes</a:t>
            </a:r>
          </a:p>
        </p:txBody>
      </p:sp>
    </p:spTree>
    <p:extLst>
      <p:ext uri="{BB962C8B-B14F-4D97-AF65-F5344CB8AC3E}">
        <p14:creationId xmlns:p14="http://schemas.microsoft.com/office/powerpoint/2010/main" val="3808232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361473" y="267211"/>
            <a:ext cx="6115777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 panose="020B0604020202020204" pitchFamily="34" charset="0"/>
                <a:cs typeface="Arial" panose="020B0604020202020204" pitchFamily="34" charset="0"/>
              </a:rPr>
              <a:t>PROCESSO DE REDUÇÃO DE RISCO</a:t>
            </a:r>
          </a:p>
        </p:txBody>
      </p:sp>
      <p:pic>
        <p:nvPicPr>
          <p:cNvPr id="3" name="Imagem 3" descr="Uma imagem contendo verde, fogo, hidrante, carro&#10;&#10;Descrição gerada automaticamente">
            <a:extLst>
              <a:ext uri="{FF2B5EF4-FFF2-40B4-BE49-F238E27FC236}">
                <a16:creationId xmlns:a16="http://schemas.microsoft.com/office/drawing/2014/main" id="{4CCB9D88-7140-4EBE-B6F9-5A9952B7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94" y="2042031"/>
            <a:ext cx="3614681" cy="2233030"/>
          </a:xfrm>
          <a:prstGeom prst="rect">
            <a:avLst/>
          </a:prstGeom>
        </p:spPr>
      </p:pic>
      <p:pic>
        <p:nvPicPr>
          <p:cNvPr id="6" name="Imagem 6" descr="Uma imagem contendo mesa, em pé, comida, segurando&#10;&#10;Descrição gerada automaticamente">
            <a:extLst>
              <a:ext uri="{FF2B5EF4-FFF2-40B4-BE49-F238E27FC236}">
                <a16:creationId xmlns:a16="http://schemas.microsoft.com/office/drawing/2014/main" id="{7A90AE03-6749-4190-8913-985FFC7F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975" y="4544731"/>
            <a:ext cx="1550162" cy="1984866"/>
          </a:xfrm>
          <a:prstGeom prst="rect">
            <a:avLst/>
          </a:prstGeom>
        </p:spPr>
      </p:pic>
      <p:pic>
        <p:nvPicPr>
          <p:cNvPr id="7" name="Imagem 7" descr="Uma imagem contendo verde, motor, ônibus&#10;&#10;Descrição gerada automaticamente">
            <a:extLst>
              <a:ext uri="{FF2B5EF4-FFF2-40B4-BE49-F238E27FC236}">
                <a16:creationId xmlns:a16="http://schemas.microsoft.com/office/drawing/2014/main" id="{4C141EDB-1352-4FEF-87F8-EC2DD0FE9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50" y="4544731"/>
            <a:ext cx="2569841" cy="1982081"/>
          </a:xfrm>
          <a:prstGeom prst="rect">
            <a:avLst/>
          </a:prstGeom>
        </p:spPr>
      </p:pic>
      <p:pic>
        <p:nvPicPr>
          <p:cNvPr id="9" name="Imagem 10" descr="Uma imagem contendo ao ar livre, azul, estacionado, bicicleta&#10;&#10;Descrição gerada automaticamente">
            <a:extLst>
              <a:ext uri="{FF2B5EF4-FFF2-40B4-BE49-F238E27FC236}">
                <a16:creationId xmlns:a16="http://schemas.microsoft.com/office/drawing/2014/main" id="{59839CE1-6B4C-4F05-A1A5-B50C7363B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28" y="2042031"/>
            <a:ext cx="1868494" cy="2231816"/>
          </a:xfrm>
          <a:prstGeom prst="rect">
            <a:avLst/>
          </a:prstGeom>
        </p:spPr>
      </p:pic>
      <p:pic>
        <p:nvPicPr>
          <p:cNvPr id="12" name="Imagem 7">
            <a:extLst>
              <a:ext uri="{FF2B5EF4-FFF2-40B4-BE49-F238E27FC236}">
                <a16:creationId xmlns:a16="http://schemas.microsoft.com/office/drawing/2014/main" id="{A19DEA55-B1DE-4B15-A71C-0EF69B912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888" y="2043245"/>
            <a:ext cx="2991974" cy="22306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818AA7E-4FA7-4145-8FEF-F023CB761179}"/>
              </a:ext>
            </a:extLst>
          </p:cNvPr>
          <p:cNvSpPr txBox="1"/>
          <p:nvPr/>
        </p:nvSpPr>
        <p:spPr>
          <a:xfrm>
            <a:off x="7830204" y="5062175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Podemos melhorar?</a:t>
            </a:r>
          </a:p>
        </p:txBody>
      </p:sp>
    </p:spTree>
    <p:extLst>
      <p:ext uri="{BB962C8B-B14F-4D97-AF65-F5344CB8AC3E}">
        <p14:creationId xmlns:p14="http://schemas.microsoft.com/office/powerpoint/2010/main" val="2831953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3">
            <a:extLst>
              <a:ext uri="{FF2B5EF4-FFF2-40B4-BE49-F238E27FC236}">
                <a16:creationId xmlns:a16="http://schemas.microsoft.com/office/drawing/2014/main" id="{BC7AA8A8-2A5C-4D9C-9320-E6FB73338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529" y="93163"/>
            <a:ext cx="973300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u="sng" dirty="0">
                <a:solidFill>
                  <a:schemeClr val="tx1"/>
                </a:solidFill>
              </a:rPr>
              <a:t>PROTEÇÕES MECÂNICAS 1 </a:t>
            </a:r>
            <a:endParaRPr lang="pt-BR" altLang="pt-BR" sz="2600" b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7C7ED3-7B12-4A20-A297-6E554C65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29" y="914400"/>
            <a:ext cx="3086986" cy="23152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85D761-614C-4D1E-A9C5-2C63D2A8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52" y="914401"/>
            <a:ext cx="3086986" cy="23152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0862142-2817-4615-901F-8A97A9C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48" y="914401"/>
            <a:ext cx="3086987" cy="231524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E560540-2B08-4B49-A49F-CD681A3E0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29" y="3742661"/>
            <a:ext cx="3086987" cy="231524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DD68F2A-A99D-4F6B-9F67-829BBD5C0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052" y="3742661"/>
            <a:ext cx="3086987" cy="23152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9CF5121-CF6F-4B98-A1A4-786FD0F39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9748" y="3742661"/>
            <a:ext cx="3038790" cy="23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3">
            <a:extLst>
              <a:ext uri="{FF2B5EF4-FFF2-40B4-BE49-F238E27FC236}">
                <a16:creationId xmlns:a16="http://schemas.microsoft.com/office/drawing/2014/main" id="{BC7AA8A8-2A5C-4D9C-9320-E6FB73338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529" y="215083"/>
            <a:ext cx="973300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u="sng" dirty="0">
                <a:solidFill>
                  <a:schemeClr val="tx1"/>
                </a:solidFill>
              </a:rPr>
              <a:t>CAPACITAÇÃO do Anexo II - Conteúdo</a:t>
            </a:r>
            <a:endParaRPr lang="pt-BR" altLang="pt-BR" sz="2600" b="1" dirty="0">
              <a:solidFill>
                <a:srgbClr val="FF0000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8F8E10B-0E10-4C33-A9F9-2CCE14BF9592}"/>
              </a:ext>
            </a:extLst>
          </p:cNvPr>
          <p:cNvSpPr/>
          <p:nvPr/>
        </p:nvSpPr>
        <p:spPr>
          <a:xfrm>
            <a:off x="518160" y="864166"/>
            <a:ext cx="11328400" cy="502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a) descrição e identificação dos riscos associados com cada máquina e equipamento e as proteções específicas contra cada um deles;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b) funcionamento das proteções; como e por que devem ser usadas;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c) como e em que circunstâncias uma proteção pode ser removida, e por quem, sendo na maioria dos casos, somente o pessoal de inspeção ou manutenção;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d) o que fazer, por exemplo, contatar o supervisor, se uma proteção foi danificada ou se perdeu sua função, deixando de garantir uma segurança adequada;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e) os princípios de segurança na utilização da máquina ou equipamento;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f) segurança para riscos mecânicos, elétricos e outros relevantes;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g) método de trabalho seguro;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h) sistema de bloqueio de funcionamento da máquina e equipamento durante operações de inspeção, limpeza, lubrificação e manutenção.</a:t>
            </a:r>
          </a:p>
        </p:txBody>
      </p:sp>
    </p:spTree>
    <p:extLst>
      <p:ext uri="{BB962C8B-B14F-4D97-AF65-F5344CB8AC3E}">
        <p14:creationId xmlns:p14="http://schemas.microsoft.com/office/powerpoint/2010/main" val="3942952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8ADA57F-6B0A-4E22-824C-2C4A68A4FD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-164807" y="2897385"/>
            <a:ext cx="1367759" cy="285330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JUNHO 2021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6B822D-E4F7-402E-ABC0-60ADEE3D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47" y="3555515"/>
            <a:ext cx="2770125" cy="19971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5C459EA-5BFC-4CE2-9DD5-68DD5279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954" y="3562653"/>
            <a:ext cx="2625443" cy="19899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3B1AF5-304F-4F33-A071-CE2FA9107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790" y="3557994"/>
            <a:ext cx="3011265" cy="199217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371EFF4-AA2A-490A-9046-0BEDB2C0C11F}"/>
              </a:ext>
            </a:extLst>
          </p:cNvPr>
          <p:cNvSpPr/>
          <p:nvPr/>
        </p:nvSpPr>
        <p:spPr>
          <a:xfrm>
            <a:off x="3615408" y="-4113"/>
            <a:ext cx="4464685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/>
                <a:cs typeface="Arial"/>
              </a:rPr>
              <a:t>PROTEÇÃO MECÂNICAS 2</a:t>
            </a:r>
            <a:endParaRPr lang="pt-BR" sz="2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hlinkClick r:id="rId5"/>
            <a:extLst>
              <a:ext uri="{FF2B5EF4-FFF2-40B4-BE49-F238E27FC236}">
                <a16:creationId xmlns:a16="http://schemas.microsoft.com/office/drawing/2014/main" id="{75137DD6-1477-495D-A141-130DE3562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895" y="1261779"/>
            <a:ext cx="2993053" cy="18577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0312FEA-CAAE-485B-92C1-625C4C1D0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989" y="1261779"/>
            <a:ext cx="2770125" cy="1857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B2B2E52-BFF1-426A-BAA7-E6E7A4967E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2954" y="1261779"/>
            <a:ext cx="2625443" cy="1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49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DC41696-0E95-4557-AFD6-705B73DF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34" y="5687932"/>
            <a:ext cx="1181234" cy="10922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4014B26-CCE8-48AA-9103-2A5B2D9AACC9}"/>
              </a:ext>
            </a:extLst>
          </p:cNvPr>
          <p:cNvSpPr txBox="1"/>
          <p:nvPr/>
        </p:nvSpPr>
        <p:spPr>
          <a:xfrm>
            <a:off x="49956" y="5175435"/>
            <a:ext cx="236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Fecho lingueta </a:t>
            </a:r>
          </a:p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- miolo com chave -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C75E66-3AC8-4D50-AEA9-C116D786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51" y="5687932"/>
            <a:ext cx="759965" cy="112072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9EE0E6E-7D51-4ECD-9432-B85AA45D0A1E}"/>
              </a:ext>
            </a:extLst>
          </p:cNvPr>
          <p:cNvSpPr txBox="1"/>
          <p:nvPr/>
        </p:nvSpPr>
        <p:spPr>
          <a:xfrm>
            <a:off x="3366396" y="5172639"/>
            <a:ext cx="216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Fecho lingueta </a:t>
            </a:r>
          </a:p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- miolo triângulo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A43D238-89C7-45F0-858F-440F10587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68" y="3709761"/>
            <a:ext cx="852261" cy="113893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82E7F7-2438-43EF-BEAA-36640F6E67B3}"/>
              </a:ext>
            </a:extLst>
          </p:cNvPr>
          <p:cNvSpPr txBox="1"/>
          <p:nvPr/>
        </p:nvSpPr>
        <p:spPr>
          <a:xfrm>
            <a:off x="6414844" y="3371207"/>
            <a:ext cx="3818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Fecho lingueta - miolo fenda -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4653FCA-1E98-4433-8916-5ED2E1A49845}"/>
              </a:ext>
            </a:extLst>
          </p:cNvPr>
          <p:cNvCxnSpPr>
            <a:cxnSpLocks/>
          </p:cNvCxnSpPr>
          <p:nvPr/>
        </p:nvCxnSpPr>
        <p:spPr>
          <a:xfrm>
            <a:off x="5851373" y="1199207"/>
            <a:ext cx="0" cy="5286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378144A-1C2E-46C4-8057-F1E94C1AD0C4}"/>
              </a:ext>
            </a:extLst>
          </p:cNvPr>
          <p:cNvSpPr txBox="1"/>
          <p:nvPr/>
        </p:nvSpPr>
        <p:spPr>
          <a:xfrm>
            <a:off x="1407539" y="1005792"/>
            <a:ext cx="300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latin typeface="Arial" panose="020B0604020202020204" pitchFamily="34" charset="0"/>
                <a:cs typeface="Arial" panose="020B0604020202020204" pitchFamily="34" charset="0"/>
              </a:rPr>
              <a:t>ITENS OBRIGATÓRIOS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92973B7-C139-4F66-A55B-82C4E18EE88D}"/>
              </a:ext>
            </a:extLst>
          </p:cNvPr>
          <p:cNvSpPr txBox="1"/>
          <p:nvPr/>
        </p:nvSpPr>
        <p:spPr>
          <a:xfrm>
            <a:off x="6973401" y="977158"/>
            <a:ext cx="300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latin typeface="Arial" panose="020B0604020202020204" pitchFamily="34" charset="0"/>
                <a:cs typeface="Arial" panose="020B0604020202020204" pitchFamily="34" charset="0"/>
              </a:rPr>
              <a:t>ITENS PROIBIDOS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C226484-11B9-4ADA-AD94-B86B4D49C7D9}"/>
              </a:ext>
            </a:extLst>
          </p:cNvPr>
          <p:cNvSpPr txBox="1"/>
          <p:nvPr/>
        </p:nvSpPr>
        <p:spPr>
          <a:xfrm>
            <a:off x="4233369" y="209270"/>
            <a:ext cx="3483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PAINEL ELÉTRICO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3216885-36B1-4689-8840-0A42A99C6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746" y="2127812"/>
            <a:ext cx="927675" cy="10483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E1CB1E9-3085-474A-B4C0-98E71CBA7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14" y="4146713"/>
            <a:ext cx="868553" cy="76568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4F498A0-DE1A-4485-96C7-C5D7B81E6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557" y="4146713"/>
            <a:ext cx="1018781" cy="76568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54E55D6-99AD-4681-AC28-B03ED4595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1364" y="4098130"/>
            <a:ext cx="887405" cy="765681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492B1E9F-E0A1-4CEC-BDF7-C7D7AF31C1BE}"/>
              </a:ext>
            </a:extLst>
          </p:cNvPr>
          <p:cNvSpPr/>
          <p:nvPr/>
        </p:nvSpPr>
        <p:spPr>
          <a:xfrm>
            <a:off x="842282" y="3345355"/>
            <a:ext cx="38059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Chave Seccionadora Rotativa </a:t>
            </a:r>
            <a:r>
              <a:rPr lang="pt-BR" sz="1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furo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para cadeado de bloqueio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1809178-6AF4-430D-B11C-5E1F11DD0430}"/>
              </a:ext>
            </a:extLst>
          </p:cNvPr>
          <p:cNvSpPr/>
          <p:nvPr/>
        </p:nvSpPr>
        <p:spPr>
          <a:xfrm>
            <a:off x="6692402" y="1594211"/>
            <a:ext cx="37384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Chave Seccionadora Rotativa </a:t>
            </a:r>
            <a:r>
              <a:rPr lang="pt-BR" sz="16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furo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para cadeado de bloqueio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108B5205-6C8E-479A-8978-9BA7DFCD7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1619" y="5687932"/>
            <a:ext cx="1134590" cy="1031912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41B10CD0-E405-4B8B-95E0-7F7857112ED5}"/>
              </a:ext>
            </a:extLst>
          </p:cNvPr>
          <p:cNvSpPr txBox="1"/>
          <p:nvPr/>
        </p:nvSpPr>
        <p:spPr>
          <a:xfrm>
            <a:off x="6564223" y="5298546"/>
            <a:ext cx="3519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Fecho lingueta – Manopla -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26292A89-9564-4C88-A2F9-BDF7CD859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8247" y="5828735"/>
            <a:ext cx="895621" cy="891109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D83C3CFD-C931-4E14-A1FC-F25EB6FE47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5737" y="331482"/>
            <a:ext cx="654587" cy="651142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3FD6B530-84B3-4D41-A6E9-402D28F6A4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7781" y="336948"/>
            <a:ext cx="630101" cy="64021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5E48A04-C3B5-4837-9307-0BFEDD2F0E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6883" y="1745677"/>
            <a:ext cx="1855729" cy="1420201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DFED3A4B-4BDE-4485-BC9E-DF0D38C95B22}"/>
              </a:ext>
            </a:extLst>
          </p:cNvPr>
          <p:cNvSpPr/>
          <p:nvPr/>
        </p:nvSpPr>
        <p:spPr>
          <a:xfrm>
            <a:off x="1776913" y="1456329"/>
            <a:ext cx="2270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Sinalização</a:t>
            </a: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D5A3D913-A27B-42D8-B127-10D9DBEF6F13}"/>
              </a:ext>
            </a:extLst>
          </p:cNvPr>
          <p:cNvCxnSpPr/>
          <p:nvPr/>
        </p:nvCxnSpPr>
        <p:spPr>
          <a:xfrm>
            <a:off x="691116" y="3264195"/>
            <a:ext cx="51602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9FF35A8-BD10-48B2-A072-2FC6EFE7835E}"/>
              </a:ext>
            </a:extLst>
          </p:cNvPr>
          <p:cNvCxnSpPr/>
          <p:nvPr/>
        </p:nvCxnSpPr>
        <p:spPr>
          <a:xfrm>
            <a:off x="691116" y="5084385"/>
            <a:ext cx="51602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1816662-4EAB-4B4D-817B-AF955257A726}"/>
              </a:ext>
            </a:extLst>
          </p:cNvPr>
          <p:cNvCxnSpPr/>
          <p:nvPr/>
        </p:nvCxnSpPr>
        <p:spPr>
          <a:xfrm>
            <a:off x="5744060" y="3264195"/>
            <a:ext cx="51602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A1A01500-EBC6-4A4E-8ECB-765A2E210833}"/>
              </a:ext>
            </a:extLst>
          </p:cNvPr>
          <p:cNvCxnSpPr/>
          <p:nvPr/>
        </p:nvCxnSpPr>
        <p:spPr>
          <a:xfrm>
            <a:off x="5832702" y="5097040"/>
            <a:ext cx="51602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858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8ADA57F-6B0A-4E22-824C-2C4A68A4FD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-164807" y="2897385"/>
            <a:ext cx="1367759" cy="285330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JUNHO 2021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2BB5FC-BD81-4527-8AB1-67A1BA1E95A9}"/>
              </a:ext>
            </a:extLst>
          </p:cNvPr>
          <p:cNvSpPr/>
          <p:nvPr/>
        </p:nvSpPr>
        <p:spPr>
          <a:xfrm>
            <a:off x="750515" y="997598"/>
            <a:ext cx="10523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Os sistemas de segurança, se indicado pela apreciação de riscos, devem exigir rearme (“reset”) manual.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8F94A1E-26C6-44CA-AA19-02561D2C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85" y="2361798"/>
            <a:ext cx="3137803" cy="36290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BA9B0B8-B2E9-4532-8EE1-8367A091D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91" y="2356170"/>
            <a:ext cx="3186545" cy="3634653"/>
          </a:xfrm>
          <a:prstGeom prst="rect">
            <a:avLst/>
          </a:prstGeom>
        </p:spPr>
      </p:pic>
      <p:sp>
        <p:nvSpPr>
          <p:cNvPr id="10" name="CaixaDeTexto 3">
            <a:extLst>
              <a:ext uri="{FF2B5EF4-FFF2-40B4-BE49-F238E27FC236}">
                <a16:creationId xmlns:a16="http://schemas.microsoft.com/office/drawing/2014/main" id="{8A0D232B-0882-4024-8C9C-2B05BC16E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252" y="1537572"/>
            <a:ext cx="35410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</a:rPr>
              <a:t>Dispositivo de segurança ativado – Máquina não liga</a:t>
            </a:r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0EC07FED-AB6D-4E46-B5A3-243420F53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035" y="1561579"/>
            <a:ext cx="34428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</a:rPr>
              <a:t>Dispositivo de segurança rearmado – máquina liga</a:t>
            </a:r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66605715-CEB8-4858-BE87-4E772E82FCF1}"/>
              </a:ext>
            </a:extLst>
          </p:cNvPr>
          <p:cNvSpPr/>
          <p:nvPr/>
        </p:nvSpPr>
        <p:spPr>
          <a:xfrm rot="9296348">
            <a:off x="8336295" y="3872989"/>
            <a:ext cx="1381190" cy="172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AFFE59F-4115-4C87-A766-89B9A0926D22}"/>
              </a:ext>
            </a:extLst>
          </p:cNvPr>
          <p:cNvSpPr/>
          <p:nvPr/>
        </p:nvSpPr>
        <p:spPr>
          <a:xfrm>
            <a:off x="9562084" y="2756941"/>
            <a:ext cx="1802763" cy="955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BOTÃO DE REARME (RESET)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54CEDBB-1DBF-427A-8EC1-F5921EC60446}"/>
              </a:ext>
            </a:extLst>
          </p:cNvPr>
          <p:cNvSpPr/>
          <p:nvPr/>
        </p:nvSpPr>
        <p:spPr>
          <a:xfrm>
            <a:off x="3771095" y="373543"/>
            <a:ext cx="28488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REARME – (RESET)</a:t>
            </a:r>
          </a:p>
        </p:txBody>
      </p:sp>
    </p:spTree>
    <p:extLst>
      <p:ext uri="{BB962C8B-B14F-4D97-AF65-F5344CB8AC3E}">
        <p14:creationId xmlns:p14="http://schemas.microsoft.com/office/powerpoint/2010/main" val="1439436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8ADA57F-6B0A-4E22-824C-2C4A68A4FD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-164807" y="2897385"/>
            <a:ext cx="1367759" cy="285330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JUNHO 2021</a:t>
            </a:r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54CEDBB-1DBF-427A-8EC1-F5921EC60446}"/>
              </a:ext>
            </a:extLst>
          </p:cNvPr>
          <p:cNvSpPr/>
          <p:nvPr/>
        </p:nvSpPr>
        <p:spPr>
          <a:xfrm>
            <a:off x="4175859" y="303917"/>
            <a:ext cx="36631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BOTÃO DE EMERGÊNCIA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7AB48C-B0B8-4A4F-A835-455F1904CF6D}"/>
              </a:ext>
            </a:extLst>
          </p:cNvPr>
          <p:cNvSpPr/>
          <p:nvPr/>
        </p:nvSpPr>
        <p:spPr>
          <a:xfrm>
            <a:off x="661738" y="1035912"/>
            <a:ext cx="11153855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As máquinas devem ser equipadas com um ou mais dispositivos de parada de emergência, por meio dos quais possam ser evitadas situações de perigo latentes e existentes.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Os dispositivos de parada de emergência </a:t>
            </a:r>
            <a:r>
              <a:rPr lang="pt-B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devem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ser utilizados como dispositivos de partida ou de acionamento.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79CE3FE-D6E8-48C1-A7AF-EB077741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2" y="3975293"/>
            <a:ext cx="2570934" cy="265127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1C7B53-8FD1-4CE7-87C7-990D10C47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42" y="3040050"/>
            <a:ext cx="2017417" cy="358651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12993BA-7B15-4533-A987-CE0C55421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565" y="4020840"/>
            <a:ext cx="3637115" cy="26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5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539B6C6-3CD3-413A-8A72-86D6AACD63B9}"/>
              </a:ext>
            </a:extLst>
          </p:cNvPr>
          <p:cNvSpPr txBox="1"/>
          <p:nvPr/>
        </p:nvSpPr>
        <p:spPr>
          <a:xfrm>
            <a:off x="3131185" y="2182812"/>
            <a:ext cx="532685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u="sng" dirty="0">
                <a:latin typeface="Arial"/>
                <a:cs typeface="Arial"/>
              </a:rPr>
              <a:t>ITEM G - ANEXO II da NR12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200" dirty="0">
              <a:latin typeface="Arial"/>
              <a:cs typeface="Arial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/>
                <a:cs typeface="Arial"/>
              </a:rPr>
              <a:t>Método</a:t>
            </a:r>
            <a:r>
              <a:rPr lang="en-US" sz="2200" dirty="0">
                <a:latin typeface="Arial"/>
                <a:cs typeface="Arial"/>
              </a:rPr>
              <a:t> de </a:t>
            </a:r>
            <a:r>
              <a:rPr lang="en-US" sz="2200" dirty="0" err="1">
                <a:latin typeface="Arial"/>
                <a:cs typeface="Arial"/>
              </a:rPr>
              <a:t>trabalho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seguro</a:t>
            </a:r>
            <a:r>
              <a:rPr lang="en-US" sz="2200" dirty="0">
                <a:latin typeface="Arial"/>
                <a:cs typeface="Arial"/>
              </a:rPr>
              <a:t>; </a:t>
            </a:r>
          </a:p>
        </p:txBody>
      </p:sp>
    </p:spTree>
    <p:extLst>
      <p:ext uri="{BB962C8B-B14F-4D97-AF65-F5344CB8AC3E}">
        <p14:creationId xmlns:p14="http://schemas.microsoft.com/office/powerpoint/2010/main" val="3780604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EC2476-4C00-4E5B-8EE0-A26FAD4A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68" y="2297797"/>
            <a:ext cx="3450343" cy="274420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EC8E8EE-0120-449D-8727-2876468D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468" y="1733905"/>
            <a:ext cx="1448823" cy="14028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60C7D71-5B71-43E4-9CAE-7779FD9A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948" y="3463117"/>
            <a:ext cx="1448823" cy="147385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B4AEC36-4059-4691-B841-E8C40D813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909" y="5155495"/>
            <a:ext cx="1546902" cy="145894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F479072-3764-4D26-B690-9CACE4A08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075" y="243564"/>
            <a:ext cx="314078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u="sng" dirty="0"/>
              <a:t>SINALIZAÇÃO </a:t>
            </a:r>
            <a:endParaRPr lang="pt-BR" altLang="pt-BR" sz="2600" b="1" u="sng" dirty="0">
              <a:solidFill>
                <a:schemeClr val="tx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6EF474-133A-48B9-AEC3-1EBFD68CD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901" y="2399161"/>
            <a:ext cx="15469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dirty="0">
                <a:solidFill>
                  <a:schemeClr val="tx1"/>
                </a:solidFill>
              </a:rPr>
              <a:t>Perigo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8BC3CF-2708-4F0C-8DA7-8C2E7F6F6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71" y="4011664"/>
            <a:ext cx="15469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dirty="0">
                <a:solidFill>
                  <a:schemeClr val="tx1"/>
                </a:solidFill>
              </a:rPr>
              <a:t>Proibição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807FBF6-D871-43BB-80CC-636912FB7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71" y="5779603"/>
            <a:ext cx="169672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dirty="0">
                <a:solidFill>
                  <a:schemeClr val="tx1"/>
                </a:solidFill>
              </a:rPr>
              <a:t>Obrigação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8C4B42B-EEB3-4A44-ABFD-5059B182D34C}"/>
              </a:ext>
            </a:extLst>
          </p:cNvPr>
          <p:cNvSpPr/>
          <p:nvPr/>
        </p:nvSpPr>
        <p:spPr>
          <a:xfrm>
            <a:off x="1473200" y="967378"/>
            <a:ext cx="901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ABNT NBR ISO 3864-1:2013 Símbolos gráficos — Cores e sinais de segurança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02D6BD1-CA84-4C0B-9A9A-AE52034FF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09" y="2297797"/>
            <a:ext cx="3004984" cy="29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54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3">
            <a:extLst>
              <a:ext uri="{FF2B5EF4-FFF2-40B4-BE49-F238E27FC236}">
                <a16:creationId xmlns:a16="http://schemas.microsoft.com/office/drawing/2014/main" id="{A38A8E6B-7527-461F-8C3B-E2E8A2CF5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091" y="119499"/>
            <a:ext cx="85693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u="sng" dirty="0">
                <a:solidFill>
                  <a:schemeClr val="tx1"/>
                </a:solidFill>
              </a:rPr>
              <a:t>SINALIZAÇÃO – Riscos nas máquinas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62" y="1085881"/>
            <a:ext cx="8836736" cy="224507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778" y="1034374"/>
            <a:ext cx="1574429" cy="223803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018830" y="3382467"/>
            <a:ext cx="150554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00" dirty="0"/>
              <a:t>Manual do Usuário - </a:t>
            </a:r>
            <a:r>
              <a:rPr lang="pt-BR" sz="500" dirty="0" err="1"/>
              <a:t>Centur</a:t>
            </a:r>
            <a:r>
              <a:rPr lang="pt-BR" sz="500" dirty="0"/>
              <a:t> 30D / ROMI C 420 v5.0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5266CA9-655E-4667-A283-12F939B5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589" y="3532663"/>
            <a:ext cx="5901403" cy="32292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AE3249-A658-44D9-8791-B15719C99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92" y="4224847"/>
            <a:ext cx="2780881" cy="200270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C7BB43A-0C65-4EB2-A0C8-8058D55928DD}"/>
              </a:ext>
            </a:extLst>
          </p:cNvPr>
          <p:cNvSpPr/>
          <p:nvPr/>
        </p:nvSpPr>
        <p:spPr>
          <a:xfrm>
            <a:off x="1128912" y="6227555"/>
            <a:ext cx="2664643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" dirty="0">
                <a:hlinkClick r:id="rId6"/>
              </a:rPr>
              <a:t>https://segurancadotrabalhonwn.com/placas-de-sinalizacao-de-seguranca-do-trabalho-3/</a:t>
            </a:r>
            <a:endParaRPr lang="pt-BR" sz="500" dirty="0"/>
          </a:p>
        </p:txBody>
      </p:sp>
    </p:spTree>
    <p:extLst>
      <p:ext uri="{BB962C8B-B14F-4D97-AF65-F5344CB8AC3E}">
        <p14:creationId xmlns:p14="http://schemas.microsoft.com/office/powerpoint/2010/main" val="698420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3">
            <a:extLst>
              <a:ext uri="{FF2B5EF4-FFF2-40B4-BE49-F238E27FC236}">
                <a16:creationId xmlns:a16="http://schemas.microsoft.com/office/drawing/2014/main" id="{A38A8E6B-7527-461F-8C3B-E2E8A2CF5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084" y="140071"/>
            <a:ext cx="6364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u="sng" dirty="0">
                <a:solidFill>
                  <a:schemeClr val="tx1"/>
                </a:solidFill>
              </a:rPr>
              <a:t>SINALIZAÇÃO – Língua Portuguesa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95F457F-66F2-4F18-991F-4E1605DA2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074" y="1190433"/>
            <a:ext cx="1769648" cy="11706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1C50C45-4206-49E1-A90A-AF13F81A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939" y="1190433"/>
            <a:ext cx="3008325" cy="187874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CBB5D5A-4C3E-4A16-8CD6-CF68BFB6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060" y="3632199"/>
            <a:ext cx="3008325" cy="261011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9ADB3A8-06ED-4BDB-8E82-EA2DC76E3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074" y="2651380"/>
            <a:ext cx="1769648" cy="214354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6C12421-924F-4F51-9B55-BD1DEA52C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05" y="1208507"/>
            <a:ext cx="2104155" cy="155903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8E7B0ED-3DCF-40EE-B56C-161ECEC33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586" y="4430616"/>
            <a:ext cx="2119774" cy="233519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6D779C0-F795-49DA-A7F7-7BD36ACF3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512" y="2919043"/>
            <a:ext cx="2104848" cy="1426312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DDAEE7D-CCA8-44A2-B93B-2BD39959DB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6456" y="4870015"/>
            <a:ext cx="3390090" cy="187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52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32" y="3142524"/>
            <a:ext cx="2785787" cy="13307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37" y="1512808"/>
            <a:ext cx="2800193" cy="1554707"/>
          </a:xfrm>
          <a:prstGeom prst="rect">
            <a:avLst/>
          </a:prstGeom>
        </p:spPr>
      </p:pic>
      <p:sp>
        <p:nvSpPr>
          <p:cNvPr id="12" name="CaixaDeTexto 3">
            <a:extLst>
              <a:ext uri="{FF2B5EF4-FFF2-40B4-BE49-F238E27FC236}">
                <a16:creationId xmlns:a16="http://schemas.microsoft.com/office/drawing/2014/main" id="{A38A8E6B-7527-461F-8C3B-E2E8A2CF5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084" y="140071"/>
            <a:ext cx="6364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u="sng" dirty="0">
                <a:solidFill>
                  <a:schemeClr val="tx1"/>
                </a:solidFill>
              </a:rPr>
              <a:t>SINALIZAÇÃO - Incorreta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94A983D-5275-476A-B0D9-A68377F2C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38" y="4548249"/>
            <a:ext cx="2785787" cy="20782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FF04531-AAA8-48F7-A30C-FAF4D2A17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971" y="3807882"/>
            <a:ext cx="2739122" cy="2076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36A73A-8A48-4FA2-9D4E-4D1E1D2BA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025" y="1512808"/>
            <a:ext cx="2664810" cy="19866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576557-8500-4104-BB0A-8675D8083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292" y="1503811"/>
            <a:ext cx="2246771" cy="23040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08C33AF-F8A0-42C5-9E12-C5E743EFB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593" y="4548249"/>
            <a:ext cx="3266089" cy="207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93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F643AB8-9DB5-45BF-BCE0-0C928ACB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92" y="4010473"/>
            <a:ext cx="7237028" cy="28029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9450F7-B299-4017-A5BE-509FBE56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057" y="961215"/>
            <a:ext cx="4851392" cy="2943825"/>
          </a:xfrm>
          <a:prstGeom prst="rect">
            <a:avLst/>
          </a:prstGeom>
        </p:spPr>
      </p:pic>
      <p:sp>
        <p:nvSpPr>
          <p:cNvPr id="8" name="CaixaDeTexto 3">
            <a:extLst>
              <a:ext uri="{FF2B5EF4-FFF2-40B4-BE49-F238E27FC236}">
                <a16:creationId xmlns:a16="http://schemas.microsoft.com/office/drawing/2014/main" id="{9751FAA0-DF9D-4716-928D-8C4B9E63C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091" y="119499"/>
            <a:ext cx="85693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u="sng" dirty="0">
                <a:solidFill>
                  <a:schemeClr val="tx1"/>
                </a:solidFill>
              </a:rPr>
              <a:t>SINALIZAÇÃO – Instruções de Operação</a:t>
            </a:r>
          </a:p>
        </p:txBody>
      </p:sp>
    </p:spTree>
    <p:extLst>
      <p:ext uri="{BB962C8B-B14F-4D97-AF65-F5344CB8AC3E}">
        <p14:creationId xmlns:p14="http://schemas.microsoft.com/office/powerpoint/2010/main" val="223046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2A8EBF-5168-42C3-969D-46DFE6D9AD3B}"/>
              </a:ext>
            </a:extLst>
          </p:cNvPr>
          <p:cNvSpPr txBox="1"/>
          <p:nvPr/>
        </p:nvSpPr>
        <p:spPr>
          <a:xfrm>
            <a:off x="787400" y="830452"/>
            <a:ext cx="10337800" cy="27038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b="1" u="sng" dirty="0">
                <a:latin typeface="Arial"/>
                <a:cs typeface="Arial"/>
              </a:rPr>
              <a:t>ITEM A - ANEXO II da NR12</a:t>
            </a:r>
          </a:p>
          <a:p>
            <a:pPr algn="ctr">
              <a:lnSpc>
                <a:spcPct val="200000"/>
              </a:lnSpc>
            </a:pPr>
            <a:endParaRPr lang="en-US" sz="2200" b="1" u="sng" dirty="0">
              <a:latin typeface="Arial"/>
              <a:cs typeface="Arial"/>
            </a:endParaRP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/>
                <a:cs typeface="Arial"/>
              </a:rPr>
              <a:t>Descrição</a:t>
            </a:r>
            <a:r>
              <a:rPr lang="en-US" sz="2200" dirty="0">
                <a:latin typeface="Arial"/>
                <a:cs typeface="Arial"/>
              </a:rPr>
              <a:t> e </a:t>
            </a:r>
            <a:r>
              <a:rPr lang="en-US" sz="2200" dirty="0" err="1">
                <a:latin typeface="Arial"/>
                <a:cs typeface="Arial"/>
              </a:rPr>
              <a:t>identificação</a:t>
            </a:r>
            <a:r>
              <a:rPr lang="en-US" sz="2200" dirty="0">
                <a:latin typeface="Arial"/>
                <a:cs typeface="Arial"/>
              </a:rPr>
              <a:t> dos </a:t>
            </a:r>
            <a:r>
              <a:rPr lang="en-US" sz="2200" dirty="0" err="1">
                <a:latin typeface="Arial"/>
                <a:cs typeface="Arial"/>
              </a:rPr>
              <a:t>riscos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associados</a:t>
            </a:r>
            <a:r>
              <a:rPr lang="en-US" sz="2200" dirty="0">
                <a:latin typeface="Arial"/>
                <a:cs typeface="Arial"/>
              </a:rPr>
              <a:t> com </a:t>
            </a:r>
            <a:r>
              <a:rPr lang="en-US" sz="2200" dirty="0" err="1">
                <a:latin typeface="Arial"/>
                <a:cs typeface="Arial"/>
              </a:rPr>
              <a:t>cada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máquina</a:t>
            </a:r>
            <a:r>
              <a:rPr lang="en-US" sz="2200" dirty="0">
                <a:latin typeface="Arial"/>
                <a:cs typeface="Arial"/>
              </a:rPr>
              <a:t> e </a:t>
            </a:r>
            <a:r>
              <a:rPr lang="en-US" sz="2200" dirty="0" err="1">
                <a:latin typeface="Arial"/>
                <a:cs typeface="Arial"/>
              </a:rPr>
              <a:t>equipamento</a:t>
            </a:r>
            <a:r>
              <a:rPr lang="en-US" sz="2200" dirty="0">
                <a:latin typeface="Arial"/>
                <a:cs typeface="Arial"/>
              </a:rPr>
              <a:t> e as </a:t>
            </a:r>
            <a:r>
              <a:rPr lang="en-US" sz="2200" dirty="0" err="1">
                <a:latin typeface="Arial"/>
                <a:cs typeface="Arial"/>
              </a:rPr>
              <a:t>proteções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específicas</a:t>
            </a:r>
            <a:r>
              <a:rPr lang="en-US" sz="2200" dirty="0">
                <a:latin typeface="Arial"/>
                <a:cs typeface="Arial"/>
              </a:rPr>
              <a:t> contra </a:t>
            </a:r>
            <a:r>
              <a:rPr lang="en-US" sz="2200" dirty="0" err="1">
                <a:latin typeface="Arial"/>
                <a:cs typeface="Arial"/>
              </a:rPr>
              <a:t>cada</a:t>
            </a:r>
            <a:r>
              <a:rPr lang="en-US" sz="2200" dirty="0">
                <a:latin typeface="Arial"/>
                <a:cs typeface="Arial"/>
              </a:rPr>
              <a:t> um deles; 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490314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692903E4-37C4-4759-9B25-A371BFC1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0" y="1346989"/>
            <a:ext cx="6055886" cy="529987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C81C587-8F81-4E24-963A-0BF0FA4C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8" y="1346203"/>
            <a:ext cx="3178016" cy="530066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69878C39-4EA1-465C-BDE2-0A0F5517EBD5}"/>
              </a:ext>
            </a:extLst>
          </p:cNvPr>
          <p:cNvSpPr/>
          <p:nvPr/>
        </p:nvSpPr>
        <p:spPr>
          <a:xfrm>
            <a:off x="3825165" y="6694401"/>
            <a:ext cx="150554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00" dirty="0"/>
              <a:t>Manual do Usuário - </a:t>
            </a:r>
            <a:r>
              <a:rPr lang="pt-BR" sz="500" dirty="0" err="1"/>
              <a:t>Centur</a:t>
            </a:r>
            <a:r>
              <a:rPr lang="pt-BR" sz="500" dirty="0"/>
              <a:t> 30D / ROMI C 420 v5.0</a:t>
            </a:r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9D4E1B9A-8A90-4299-B998-612F81037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091" y="119499"/>
            <a:ext cx="85693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u="sng" dirty="0">
                <a:solidFill>
                  <a:schemeClr val="tx1"/>
                </a:solidFill>
              </a:rPr>
              <a:t>SINALIZAÇÃO – Instruções de Manutenção</a:t>
            </a:r>
          </a:p>
        </p:txBody>
      </p:sp>
    </p:spTree>
    <p:extLst>
      <p:ext uri="{BB962C8B-B14F-4D97-AF65-F5344CB8AC3E}">
        <p14:creationId xmlns:p14="http://schemas.microsoft.com/office/powerpoint/2010/main" val="612814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3">
            <a:extLst>
              <a:ext uri="{FF2B5EF4-FFF2-40B4-BE49-F238E27FC236}">
                <a16:creationId xmlns:a16="http://schemas.microsoft.com/office/drawing/2014/main" id="{A38A8E6B-7527-461F-8C3B-E2E8A2CF5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0091" y="119499"/>
            <a:ext cx="85693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600" b="1" u="sng" dirty="0">
                <a:solidFill>
                  <a:schemeClr val="tx1"/>
                </a:solidFill>
              </a:rPr>
              <a:t>SINALIZAÇÃO – Instruções de Segurança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799" y="1870075"/>
            <a:ext cx="5857875" cy="27622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031874"/>
            <a:ext cx="4034737" cy="461962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4483100" y="6365935"/>
            <a:ext cx="2159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00" dirty="0">
                <a:solidFill>
                  <a:srgbClr val="000000"/>
                </a:solidFill>
                <a:latin typeface="Arial" panose="020B0604020202020204" pitchFamily="34" charset="0"/>
              </a:rPr>
              <a:t>Manual do Usuário - ROMI T 240 / ROMI T 350 / ROMI T 500 v1.0 </a:t>
            </a:r>
            <a:endParaRPr lang="pt-BR" sz="500" dirty="0"/>
          </a:p>
        </p:txBody>
      </p:sp>
    </p:spTree>
    <p:extLst>
      <p:ext uri="{BB962C8B-B14F-4D97-AF65-F5344CB8AC3E}">
        <p14:creationId xmlns:p14="http://schemas.microsoft.com/office/powerpoint/2010/main" val="2708157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8FCDFEE-1679-4C3F-AA27-F5D85D5E4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31" y="3624450"/>
            <a:ext cx="2437525" cy="314692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18F2C4B-BA65-47CC-ADAC-FCE0FB1F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54" y="3649560"/>
            <a:ext cx="2820522" cy="315150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C263F9-7F8C-45F0-9F96-DB87AAA1A0C5}"/>
              </a:ext>
            </a:extLst>
          </p:cNvPr>
          <p:cNvSpPr/>
          <p:nvPr/>
        </p:nvSpPr>
        <p:spPr>
          <a:xfrm>
            <a:off x="1878180" y="1412416"/>
            <a:ext cx="1570065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Transporte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Montagem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Instalação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Ajuste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Operação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0C5D26C-104A-4C79-AD1A-5C7DDE811353}"/>
              </a:ext>
            </a:extLst>
          </p:cNvPr>
          <p:cNvSpPr/>
          <p:nvPr/>
        </p:nvSpPr>
        <p:spPr>
          <a:xfrm>
            <a:off x="2216173" y="816999"/>
            <a:ext cx="7131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Informações relativas à segurança em todas as fases de utilização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E45FD87-7441-4CA3-80F4-5DE16546B62B}"/>
              </a:ext>
            </a:extLst>
          </p:cNvPr>
          <p:cNvSpPr/>
          <p:nvPr/>
        </p:nvSpPr>
        <p:spPr>
          <a:xfrm>
            <a:off x="1754530" y="257276"/>
            <a:ext cx="85282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Manual de instruções fornecido pelo fabricante ou importador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ED19F33-F4D0-45F2-9CF4-5FAD1960F312}"/>
              </a:ext>
            </a:extLst>
          </p:cNvPr>
          <p:cNvSpPr/>
          <p:nvPr/>
        </p:nvSpPr>
        <p:spPr>
          <a:xfrm>
            <a:off x="6791354" y="1505609"/>
            <a:ext cx="4426363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Limpeza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Manutenção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Inspeção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Desativação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Desmonte da máquina ou equipamento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F93407A-5B9B-430D-9A09-0065037BE222}"/>
              </a:ext>
            </a:extLst>
          </p:cNvPr>
          <p:cNvSpPr/>
          <p:nvPr/>
        </p:nvSpPr>
        <p:spPr>
          <a:xfrm>
            <a:off x="3252447" y="4263533"/>
            <a:ext cx="369376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ABNT NBR 16746:2019 </a:t>
            </a:r>
          </a:p>
          <a:p>
            <a:pPr algn="ctr"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- Segurança de máquinas - </a:t>
            </a:r>
          </a:p>
          <a:p>
            <a:pPr algn="ctr"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- Manual de instruções - Princípios gerais de elaboração</a:t>
            </a:r>
          </a:p>
        </p:txBody>
      </p:sp>
    </p:spTree>
    <p:extLst>
      <p:ext uri="{BB962C8B-B14F-4D97-AF65-F5344CB8AC3E}">
        <p14:creationId xmlns:p14="http://schemas.microsoft.com/office/powerpoint/2010/main" val="3865389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330750" y="189106"/>
            <a:ext cx="6203173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/>
                <a:cs typeface="Arial"/>
              </a:rPr>
              <a:t>ORGANIZAÇÃO E ARMAZENAMENTO</a:t>
            </a:r>
            <a:endParaRPr lang="pt-BR" sz="2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5860EB0-C6F3-4DE7-B7EF-877BAE2F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96" y="4513067"/>
            <a:ext cx="2701461" cy="191819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9E0E73D-B38B-4D6B-AB07-9084D0AF6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61" y="4514525"/>
            <a:ext cx="2621639" cy="19181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4613EE-C654-487D-99DB-1F046AE37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32562" y="1030419"/>
            <a:ext cx="2022090" cy="300163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40AD83A-B4C4-4E03-9E53-F42C025AB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96" y="1520193"/>
            <a:ext cx="2701461" cy="202209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678325E-45AC-4166-A3A0-6961E778D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580847" y="3965326"/>
            <a:ext cx="1919654" cy="301513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D38EA38-3573-48A7-ABF3-9093A23D5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893" y="1406910"/>
            <a:ext cx="2068975" cy="27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77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065C73A-6C22-4EB4-91C3-4D2DB7AA3C00}"/>
              </a:ext>
            </a:extLst>
          </p:cNvPr>
          <p:cNvSpPr/>
          <p:nvPr/>
        </p:nvSpPr>
        <p:spPr>
          <a:xfrm>
            <a:off x="2330750" y="189106"/>
            <a:ext cx="6203173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/>
                <a:cs typeface="Arial"/>
              </a:rPr>
              <a:t>ORGANIZAÇÃO E ARMAZENAMENTO</a:t>
            </a:r>
            <a:endParaRPr lang="pt-BR" sz="2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FE551D-DDD3-4158-9215-BC81F3D4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39" y="1365695"/>
            <a:ext cx="2496637" cy="260947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6AD9BA2-4C07-4B9C-9758-FA64020CF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5188"/>
            <a:ext cx="3479483" cy="25664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D692EE5-124E-42B1-9AD1-1D5C79A7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40340"/>
            <a:ext cx="3479483" cy="24686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A5AF2ED-B54A-4A1C-9D6F-8E73389E7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913" y="4389120"/>
            <a:ext cx="3063323" cy="227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91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4BB1F27-EC8E-453B-BDF4-3C182B3B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98" y="4282151"/>
            <a:ext cx="3725286" cy="243755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065C73A-6C22-4EB4-91C3-4D2DB7AA3C00}"/>
              </a:ext>
            </a:extLst>
          </p:cNvPr>
          <p:cNvSpPr/>
          <p:nvPr/>
        </p:nvSpPr>
        <p:spPr>
          <a:xfrm>
            <a:off x="2330750" y="189106"/>
            <a:ext cx="6203173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/>
                <a:cs typeface="Arial"/>
              </a:rPr>
              <a:t>ORGANIZAÇÃO E ARMAZENAMENTO</a:t>
            </a:r>
            <a:endParaRPr lang="pt-BR" sz="2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0A2822-D5FB-4BCA-A74F-87B86EDF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829" y="1285927"/>
            <a:ext cx="3981515" cy="23892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63503B0-1F11-4C1A-A78C-9957F7ECC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98" y="1251881"/>
            <a:ext cx="3725286" cy="23892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DC63D51-779E-4DAC-B4DE-F77514249FE4}"/>
              </a:ext>
            </a:extLst>
          </p:cNvPr>
          <p:cNvSpPr txBox="1"/>
          <p:nvPr/>
        </p:nvSpPr>
        <p:spPr>
          <a:xfrm>
            <a:off x="1582250" y="916595"/>
            <a:ext cx="235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Conjunto Motobomba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73F891-00CA-4627-BDBE-14CEEE86F73D}"/>
              </a:ext>
            </a:extLst>
          </p:cNvPr>
          <p:cNvSpPr txBox="1"/>
          <p:nvPr/>
        </p:nvSpPr>
        <p:spPr>
          <a:xfrm>
            <a:off x="6651788" y="929352"/>
            <a:ext cx="206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Bomba centrífuga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379A6F-D83A-4F59-A0EE-B6CB59826443}"/>
              </a:ext>
            </a:extLst>
          </p:cNvPr>
          <p:cNvSpPr txBox="1"/>
          <p:nvPr/>
        </p:nvSpPr>
        <p:spPr>
          <a:xfrm>
            <a:off x="1490623" y="3900909"/>
            <a:ext cx="276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Acessórios para içamento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CC9A29-13E8-4A05-BB13-B92A3EF63B19}"/>
              </a:ext>
            </a:extLst>
          </p:cNvPr>
          <p:cNvSpPr txBox="1"/>
          <p:nvPr/>
        </p:nvSpPr>
        <p:spPr>
          <a:xfrm>
            <a:off x="6975045" y="3911347"/>
            <a:ext cx="123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Redutor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3B94BD7-8A9B-492C-A43B-90CD6A16C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829" y="4275151"/>
            <a:ext cx="3994429" cy="24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52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1">
            <a:extLst>
              <a:ext uri="{FF2B5EF4-FFF2-40B4-BE49-F238E27FC236}">
                <a16:creationId xmlns:a16="http://schemas.microsoft.com/office/drawing/2014/main" id="{155BB72F-007C-47B1-BD7C-4B9CF300C194}"/>
              </a:ext>
            </a:extLst>
          </p:cNvPr>
          <p:cNvSpPr txBox="1"/>
          <p:nvPr/>
        </p:nvSpPr>
        <p:spPr>
          <a:xfrm>
            <a:off x="1110298" y="1898391"/>
            <a:ext cx="9601198" cy="206088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200" b="1" u="sng" dirty="0">
                <a:latin typeface="Arial"/>
                <a:cs typeface="Arial"/>
              </a:rPr>
              <a:t>ITEM I - ANEXO II da NR12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2200" dirty="0">
              <a:latin typeface="Arial"/>
              <a:cs typeface="Arial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</a:rPr>
              <a:t>Sistema de </a:t>
            </a:r>
            <a:r>
              <a:rPr lang="en-US" sz="2200" dirty="0" err="1">
                <a:latin typeface="Arial"/>
                <a:cs typeface="Arial"/>
              </a:rPr>
              <a:t>bloqueio</a:t>
            </a:r>
            <a:r>
              <a:rPr lang="en-US" sz="2200" dirty="0">
                <a:latin typeface="Arial"/>
                <a:cs typeface="Arial"/>
              </a:rPr>
              <a:t> de </a:t>
            </a:r>
            <a:r>
              <a:rPr lang="en-US" sz="2200" dirty="0" err="1">
                <a:latin typeface="Arial"/>
                <a:cs typeface="Arial"/>
              </a:rPr>
              <a:t>funcionamento</a:t>
            </a:r>
            <a:r>
              <a:rPr lang="en-US" sz="2200" dirty="0">
                <a:latin typeface="Arial"/>
                <a:cs typeface="Arial"/>
              </a:rPr>
              <a:t> da </a:t>
            </a:r>
            <a:r>
              <a:rPr lang="en-US" sz="2200" dirty="0" err="1">
                <a:latin typeface="Arial"/>
                <a:cs typeface="Arial"/>
              </a:rPr>
              <a:t>máquina</a:t>
            </a:r>
            <a:r>
              <a:rPr lang="en-US" sz="2200" dirty="0">
                <a:latin typeface="Arial"/>
                <a:cs typeface="Arial"/>
              </a:rPr>
              <a:t> e </a:t>
            </a:r>
            <a:r>
              <a:rPr lang="en-US" sz="2200" dirty="0" err="1">
                <a:latin typeface="Arial"/>
                <a:cs typeface="Arial"/>
              </a:rPr>
              <a:t>equipamento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durante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err="1">
                <a:latin typeface="Arial"/>
                <a:cs typeface="Arial"/>
              </a:rPr>
              <a:t>operações</a:t>
            </a:r>
            <a:r>
              <a:rPr lang="en-US" sz="2200" dirty="0">
                <a:latin typeface="Arial"/>
                <a:cs typeface="Arial"/>
              </a:rPr>
              <a:t> de </a:t>
            </a:r>
            <a:r>
              <a:rPr lang="en-US" sz="2200" dirty="0" err="1">
                <a:latin typeface="Arial"/>
                <a:cs typeface="Arial"/>
              </a:rPr>
              <a:t>inspeção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limpeza</a:t>
            </a:r>
            <a:r>
              <a:rPr lang="en-US" sz="2200" dirty="0">
                <a:latin typeface="Arial"/>
                <a:cs typeface="Arial"/>
              </a:rPr>
              <a:t>, </a:t>
            </a:r>
            <a:r>
              <a:rPr lang="en-US" sz="2200" dirty="0" err="1">
                <a:latin typeface="Arial"/>
                <a:cs typeface="Arial"/>
              </a:rPr>
              <a:t>lubrificação</a:t>
            </a:r>
            <a:r>
              <a:rPr lang="en-US" sz="2200" dirty="0">
                <a:latin typeface="Arial"/>
                <a:cs typeface="Arial"/>
              </a:rPr>
              <a:t> e </a:t>
            </a:r>
            <a:r>
              <a:rPr lang="en-US" sz="2200" dirty="0" err="1">
                <a:latin typeface="Arial"/>
                <a:cs typeface="Arial"/>
              </a:rPr>
              <a:t>manutenção</a:t>
            </a:r>
            <a:r>
              <a:rPr lang="en-US" sz="2200" dirty="0">
                <a:latin typeface="Arial"/>
                <a:cs typeface="Arial"/>
              </a:rPr>
              <a:t>. </a:t>
            </a:r>
            <a:endParaRPr lang="pt-BR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0727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B93CFC0-815C-4A6A-AA31-BDE6E9CF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3" y="2834161"/>
            <a:ext cx="5162474" cy="391096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97E59EC-1E0E-4372-B0F2-308576B35469}"/>
              </a:ext>
            </a:extLst>
          </p:cNvPr>
          <p:cNvSpPr/>
          <p:nvPr/>
        </p:nvSpPr>
        <p:spPr>
          <a:xfrm>
            <a:off x="3242898" y="162562"/>
            <a:ext cx="4794198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/>
                <a:cs typeface="Arial"/>
              </a:rPr>
              <a:t>BLOQUEIO E ETIQUETAGEM</a:t>
            </a:r>
            <a:endParaRPr lang="pt-BR" sz="2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7F6C11-F316-4A84-BF2B-821456A5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84" y="2933539"/>
            <a:ext cx="4273023" cy="381158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50D592-8AC2-44AA-8BF2-04C3C498814F}"/>
              </a:ext>
            </a:extLst>
          </p:cNvPr>
          <p:cNvSpPr/>
          <p:nvPr/>
        </p:nvSpPr>
        <p:spPr>
          <a:xfrm>
            <a:off x="711200" y="1114094"/>
            <a:ext cx="11025743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A manutenção, inspeção, reparos, limpeza, ajuste e outras intervenções que se fizerem necessárias devem ser executadas por profissionais capacitados, qualificados ou legalmente habilitados, formalmente autorizados pelo empregador, com as máquinas e equipamentos parados (Bloqueio Mecânico e Elétrico).</a:t>
            </a:r>
          </a:p>
        </p:txBody>
      </p:sp>
    </p:spTree>
    <p:extLst>
      <p:ext uri="{BB962C8B-B14F-4D97-AF65-F5344CB8AC3E}">
        <p14:creationId xmlns:p14="http://schemas.microsoft.com/office/powerpoint/2010/main" val="3870940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5A14314-02D2-4EB1-A1A5-C3CBE4B6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70" y="1992191"/>
            <a:ext cx="1529179" cy="16897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95AF50D-7115-4B25-8E3C-C4553DFF2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390" y="1830671"/>
            <a:ext cx="1986763" cy="17697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6A46390-09C7-4978-8CE2-D9EF63566F99}"/>
              </a:ext>
            </a:extLst>
          </p:cNvPr>
          <p:cNvSpPr/>
          <p:nvPr/>
        </p:nvSpPr>
        <p:spPr>
          <a:xfrm>
            <a:off x="5272918" y="6651457"/>
            <a:ext cx="93487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00" dirty="0">
                <a:hlinkClick r:id="rId4"/>
              </a:rPr>
              <a:t>https://www.tagout.com.br/</a:t>
            </a:r>
            <a:endParaRPr lang="pt-BR" sz="5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08281A-EC1E-46C1-AA52-F5B4F144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583" y="1861485"/>
            <a:ext cx="672273" cy="14928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D29E1C-49DA-442E-AE68-4468D579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70" y="5084403"/>
            <a:ext cx="1772879" cy="16223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5B11ED5-0E7C-4385-9A4F-85621E36A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927" y="4994435"/>
            <a:ext cx="1562661" cy="14928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7BBA4C-8C8F-49C4-830C-F571E40B9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682" y="5236983"/>
            <a:ext cx="1811689" cy="107106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A05F141-53A1-4CF3-8632-1298C671105A}"/>
              </a:ext>
            </a:extLst>
          </p:cNvPr>
          <p:cNvSpPr/>
          <p:nvPr/>
        </p:nvSpPr>
        <p:spPr>
          <a:xfrm>
            <a:off x="4195645" y="595535"/>
            <a:ext cx="33749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pt-B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ock</a:t>
            </a:r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 / </a:t>
            </a:r>
            <a:r>
              <a:rPr lang="pt-B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BR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  <a:r>
              <a:rPr lang="pt-BR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pt-B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</a:t>
            </a: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3">
            <a:extLst>
              <a:ext uri="{FF2B5EF4-FFF2-40B4-BE49-F238E27FC236}">
                <a16:creationId xmlns:a16="http://schemas.microsoft.com/office/drawing/2014/main" id="{B7189898-6114-4E20-B3E9-0004BDFEA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040" y="77365"/>
            <a:ext cx="92049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ü"/>
              <a:defRPr sz="2800">
                <a:solidFill>
                  <a:srgbClr val="C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Ø"/>
              <a:defRPr sz="2400">
                <a:solidFill>
                  <a:srgbClr val="0D0D0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v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D0D0D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pt-BR" altLang="pt-BR" sz="2200" b="1" u="sng" dirty="0">
                <a:solidFill>
                  <a:schemeClr val="tx1"/>
                </a:solidFill>
              </a:rPr>
              <a:t>MANUTENÇÃO - BLOQUEIO E ETIQUETAGEM – NR12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922165-B6D8-4E78-85BB-BE944385FBA5}"/>
              </a:ext>
            </a:extLst>
          </p:cNvPr>
          <p:cNvSpPr txBox="1"/>
          <p:nvPr/>
        </p:nvSpPr>
        <p:spPr>
          <a:xfrm>
            <a:off x="1025274" y="1174569"/>
            <a:ext cx="147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Cadeado de 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Bloqueio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64737E-0F2E-4502-8109-5503F24D2AF2}"/>
              </a:ext>
            </a:extLst>
          </p:cNvPr>
          <p:cNvSpPr txBox="1"/>
          <p:nvPr/>
        </p:nvSpPr>
        <p:spPr>
          <a:xfrm>
            <a:off x="6208080" y="1174570"/>
            <a:ext cx="1428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Etiqueta de 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Bloqueio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8616291-E604-409A-B0B7-421D712E1F63}"/>
              </a:ext>
            </a:extLst>
          </p:cNvPr>
          <p:cNvSpPr txBox="1"/>
          <p:nvPr/>
        </p:nvSpPr>
        <p:spPr>
          <a:xfrm>
            <a:off x="3470675" y="1174570"/>
            <a:ext cx="129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Garra de 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Bloqueio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BC5BBD-BB7A-48F7-B058-780D7EB10270}"/>
              </a:ext>
            </a:extLst>
          </p:cNvPr>
          <p:cNvSpPr txBox="1"/>
          <p:nvPr/>
        </p:nvSpPr>
        <p:spPr>
          <a:xfrm>
            <a:off x="1200026" y="4351448"/>
            <a:ext cx="112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Caixa de 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Bloqueio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AE79A2D-3ED7-4926-8E80-7C3D9753E18F}"/>
              </a:ext>
            </a:extLst>
          </p:cNvPr>
          <p:cNvSpPr txBox="1"/>
          <p:nvPr/>
        </p:nvSpPr>
        <p:spPr>
          <a:xfrm>
            <a:off x="7162874" y="4351448"/>
            <a:ext cx="1406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Bloqueio de 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Plugue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45F7ADD-34F5-4C43-BB51-B2D9E017CC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568" y="5084403"/>
            <a:ext cx="2570575" cy="112919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E5E36FF-6A26-46D2-B37D-7C54112D2061}"/>
              </a:ext>
            </a:extLst>
          </p:cNvPr>
          <p:cNvSpPr txBox="1"/>
          <p:nvPr/>
        </p:nvSpPr>
        <p:spPr>
          <a:xfrm>
            <a:off x="3732281" y="4351448"/>
            <a:ext cx="1406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Estação de 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Cadeados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261296FB-0F1C-4B08-BD01-F47A38D9A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5384" y="1778559"/>
            <a:ext cx="1620084" cy="285443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71312B2-9B38-492C-A0C7-00CEF3BEF4C9}"/>
              </a:ext>
            </a:extLst>
          </p:cNvPr>
          <p:cNvSpPr txBox="1"/>
          <p:nvPr/>
        </p:nvSpPr>
        <p:spPr>
          <a:xfrm>
            <a:off x="8931196" y="1174570"/>
            <a:ext cx="1428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Estação de 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Bloqueio</a:t>
            </a:r>
          </a:p>
        </p:txBody>
      </p:sp>
    </p:spTree>
    <p:extLst>
      <p:ext uri="{BB962C8B-B14F-4D97-AF65-F5344CB8AC3E}">
        <p14:creationId xmlns:p14="http://schemas.microsoft.com/office/powerpoint/2010/main" val="4002687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255684" y="3803513"/>
            <a:ext cx="6750444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pt-BR" sz="3200" b="1" dirty="0"/>
              <a:t>OBRIGADO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458E06-73B8-4F8F-BF31-704F8CFB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52" y="2140792"/>
            <a:ext cx="1085508" cy="153214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51AAAE6-DEA3-4484-9D13-A397BF91F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568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6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8532191-06FA-42EF-8D73-F280D908AD52}"/>
              </a:ext>
            </a:extLst>
          </p:cNvPr>
          <p:cNvSpPr/>
          <p:nvPr/>
        </p:nvSpPr>
        <p:spPr>
          <a:xfrm>
            <a:off x="1127760" y="193249"/>
            <a:ext cx="9479279" cy="537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IDENTIFICAÇÃO DOS PERIGOS – Máquina sem Proteção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5125CC-95A8-45B3-9B20-9CC39814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86" y="730640"/>
            <a:ext cx="6746996" cy="56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6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8532191-06FA-42EF-8D73-F280D908AD52}"/>
              </a:ext>
            </a:extLst>
          </p:cNvPr>
          <p:cNvSpPr/>
          <p:nvPr/>
        </p:nvSpPr>
        <p:spPr>
          <a:xfrm>
            <a:off x="1066800" y="193249"/>
            <a:ext cx="9784080" cy="537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IDENTIFICAÇÃO DOS PERIGOS – Máquina com Proteção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3ED351-1DAA-4403-9666-E89D0C6F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38" y="2119756"/>
            <a:ext cx="5930133" cy="46622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1177FB-2B19-468C-8856-EB783FA3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898" y="2011614"/>
            <a:ext cx="1127040" cy="9955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B175B2-BB36-4311-A50C-791F6F6C8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889" y="1225485"/>
            <a:ext cx="1232738" cy="1083192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A7B82C3E-2694-45D4-B7A6-603FA6CD8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81" y="4219002"/>
            <a:ext cx="1127040" cy="9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94A07C-E8D1-4B38-B937-A0FF2B2D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71" y="3115308"/>
            <a:ext cx="1145567" cy="99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145CBB47-211B-4882-A029-2A88291E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043" y="4709309"/>
            <a:ext cx="1212862" cy="10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33273B5-72D9-422E-88B2-23B04000FBC2}"/>
              </a:ext>
            </a:extLst>
          </p:cNvPr>
          <p:cNvCxnSpPr>
            <a:cxnSpLocks/>
          </p:cNvCxnSpPr>
          <p:nvPr/>
        </p:nvCxnSpPr>
        <p:spPr>
          <a:xfrm flipH="1" flipV="1">
            <a:off x="6400800" y="4110860"/>
            <a:ext cx="3076932" cy="881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832175E5-F071-4141-9255-1E41930FE4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122" y="1152808"/>
            <a:ext cx="1367348" cy="11692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FB607A3-0312-46E1-A10E-3CFA0E275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397" y="1215107"/>
            <a:ext cx="1367348" cy="11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8ADA57F-6B0A-4E22-824C-2C4A68A4FD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-164807" y="2897385"/>
            <a:ext cx="1367759" cy="285330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JUNHO 2021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932633" y="181606"/>
            <a:ext cx="8047844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/>
                <a:cs typeface="Arial"/>
              </a:rPr>
              <a:t>INVENTÁRIO DOS AMBIENTES EDUCACIONAIS </a:t>
            </a:r>
            <a:endParaRPr lang="pt-BR" sz="2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0B58D7-6219-4FF3-B5B9-15B7F1EC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378" y="1160562"/>
            <a:ext cx="1405253" cy="195791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043D28B-E590-4985-A703-70F4FE19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71" y="972407"/>
            <a:ext cx="4735642" cy="34603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F87792D-3EF2-4DE4-8357-7DFCECAC0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007" y="3575868"/>
            <a:ext cx="4683086" cy="310052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51D232-4EC3-4E12-91B5-C285DF0155F4}"/>
              </a:ext>
            </a:extLst>
          </p:cNvPr>
          <p:cNvSpPr txBox="1"/>
          <p:nvPr/>
        </p:nvSpPr>
        <p:spPr>
          <a:xfrm>
            <a:off x="1329102" y="4511503"/>
            <a:ext cx="2394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METALMECÂNICA</a:t>
            </a:r>
          </a:p>
          <a:p>
            <a:pPr algn="ctr"/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Objetivo  de identificar os pontos de segurança.</a:t>
            </a:r>
          </a:p>
        </p:txBody>
      </p:sp>
    </p:spTree>
    <p:extLst>
      <p:ext uri="{BB962C8B-B14F-4D97-AF65-F5344CB8AC3E}">
        <p14:creationId xmlns:p14="http://schemas.microsoft.com/office/powerpoint/2010/main" val="54769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8ADA57F-6B0A-4E22-824C-2C4A68A4FD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-164807" y="2897385"/>
            <a:ext cx="1367759" cy="285330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JUNHO 2021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932633" y="181606"/>
            <a:ext cx="8047844" cy="61837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u="sng" dirty="0">
                <a:latin typeface="Arial"/>
                <a:cs typeface="Arial"/>
              </a:rPr>
              <a:t>INVENTÁRIO DOS AMBIENTES EDUCACIONAIS </a:t>
            </a:r>
            <a:endParaRPr lang="pt-BR" sz="2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F47C31B-292B-4DFD-8FAE-BE28C896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22" y="1085064"/>
            <a:ext cx="7033624" cy="26940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1E1F3FB-7303-4D21-952C-F1E524E8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15" y="3941352"/>
            <a:ext cx="5518068" cy="273504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0072E47-A215-4711-8EEF-4DE7B7338C08}"/>
              </a:ext>
            </a:extLst>
          </p:cNvPr>
          <p:cNvSpPr txBox="1"/>
          <p:nvPr/>
        </p:nvSpPr>
        <p:spPr>
          <a:xfrm>
            <a:off x="1184474" y="5124207"/>
            <a:ext cx="239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ALIMENTOS</a:t>
            </a:r>
          </a:p>
        </p:txBody>
      </p:sp>
    </p:spTree>
    <p:extLst>
      <p:ext uri="{BB962C8B-B14F-4D97-AF65-F5344CB8AC3E}">
        <p14:creationId xmlns:p14="http://schemas.microsoft.com/office/powerpoint/2010/main" val="2515814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26C8BAB-20B7-4488-A0F0-F66E0CD95655}"/>
              </a:ext>
            </a:extLst>
          </p:cNvPr>
          <p:cNvSpPr/>
          <p:nvPr/>
        </p:nvSpPr>
        <p:spPr>
          <a:xfrm>
            <a:off x="1198880" y="816650"/>
            <a:ext cx="9519920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Identificação dos perigos: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durante a operação, manutenção, preparação e etc.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7220B7-6DA6-46D9-AA1F-3E0CD4BF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015" y="4918180"/>
            <a:ext cx="1728584" cy="17928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4C7E06F-8396-41CC-9FBF-3E73C0FA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8" y="4918180"/>
            <a:ext cx="2363329" cy="17928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F07072E-2B05-4985-820C-936C7925A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148" y="4916940"/>
            <a:ext cx="2082165" cy="17916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C38F53-0757-4AFF-BA12-CB23C34FB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616" y="4918180"/>
            <a:ext cx="2300850" cy="17928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78C0E2-67AF-433D-B587-018937150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8862" y="4919420"/>
            <a:ext cx="2286461" cy="179163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2B3621B-4C00-447C-B53D-D47BE892E278}"/>
              </a:ext>
            </a:extLst>
          </p:cNvPr>
          <p:cNvSpPr txBox="1"/>
          <p:nvPr/>
        </p:nvSpPr>
        <p:spPr>
          <a:xfrm>
            <a:off x="5174715" y="1446742"/>
            <a:ext cx="3525515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u="sng" dirty="0">
                <a:latin typeface="Arial" panose="020B0604020202020204" pitchFamily="34" charset="0"/>
                <a:cs typeface="Arial" panose="020B0604020202020204" pitchFamily="34" charset="0"/>
              </a:rPr>
              <a:t>TIPO DE PERIGO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Perigos Mecânicos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Perigos Elétricos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Perigos Térmicos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Perigos ligados a ruídos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Perigos ligados à vibração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Perigos ergonômicos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2397D00-9248-450A-95E8-6031039E1B1C}"/>
              </a:ext>
            </a:extLst>
          </p:cNvPr>
          <p:cNvSpPr txBox="1"/>
          <p:nvPr/>
        </p:nvSpPr>
        <p:spPr>
          <a:xfrm>
            <a:off x="8913590" y="1484170"/>
            <a:ext cx="2900363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u="sng" dirty="0">
                <a:latin typeface="Arial" panose="020B0604020202020204" pitchFamily="34" charset="0"/>
                <a:cs typeface="Arial" panose="020B0604020202020204" pitchFamily="34" charset="0"/>
              </a:rPr>
              <a:t>CONSEQUÊNCIAS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Esmagamentos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Enroscar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Choque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Queimadura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Perda de consciência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Desconforto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699F851-B08F-4CA9-846A-FFF3BCBF7259}"/>
              </a:ext>
            </a:extLst>
          </p:cNvPr>
          <p:cNvCxnSpPr/>
          <p:nvPr/>
        </p:nvCxnSpPr>
        <p:spPr>
          <a:xfrm>
            <a:off x="8700656" y="1620299"/>
            <a:ext cx="0" cy="2949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1E5D4533-6A63-4A9E-A69C-8AF695069D1F}"/>
              </a:ext>
            </a:extLst>
          </p:cNvPr>
          <p:cNvSpPr/>
          <p:nvPr/>
        </p:nvSpPr>
        <p:spPr>
          <a:xfrm>
            <a:off x="3226616" y="205877"/>
            <a:ext cx="6628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PERIGOS e RISCOS ASSOCIADOS – Norma Utilizada</a:t>
            </a:r>
            <a:endParaRPr lang="pt-BR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85C64E2-804B-4361-A1A5-F8B2C0E1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233" y="1911678"/>
            <a:ext cx="3286422" cy="23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551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1494</Words>
  <Application>Microsoft Office PowerPoint</Application>
  <PresentationFormat>Widescreen</PresentationFormat>
  <Paragraphs>235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5" baseType="lpstr">
      <vt:lpstr>Arial</vt:lpstr>
      <vt:lpstr>Calibri</vt:lpstr>
      <vt:lpstr>Montserrat</vt:lpstr>
      <vt:lpstr>Montserrat Medium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Akira Higa</dc:creator>
  <cp:lastModifiedBy>WELLINGTON FABIO DE OLIVEIRA MARTINS</cp:lastModifiedBy>
  <cp:revision>56</cp:revision>
  <cp:lastPrinted>2020-12-09T16:57:22Z</cp:lastPrinted>
  <dcterms:created xsi:type="dcterms:W3CDTF">2018-10-25T18:17:28Z</dcterms:created>
  <dcterms:modified xsi:type="dcterms:W3CDTF">2023-08-07T23:34:33Z</dcterms:modified>
</cp:coreProperties>
</file>